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391" autoAdjust="0"/>
    <p:restoredTop sz="95256" autoAdjust="0"/>
  </p:normalViewPr>
  <p:slideViewPr>
    <p:cSldViewPr showGuides="1">
      <p:cViewPr varScale="1">
        <p:scale>
          <a:sx n="100" d="100"/>
          <a:sy n="100" d="100"/>
        </p:scale>
        <p:origin x="24" y="725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546E4D7-3F7F-48F0-9610-3AFDDBD5CE2E}" type="datetime1">
              <a:rPr lang="ko-KR" altLang="en-US"/>
              <a:pPr lvl="0">
                <a:defRPr/>
              </a:pPr>
              <a:t>2021-12-21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8713D08-DEAD-4692-BEB7-5E539E8E88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713D08-DEAD-4692-BEB7-5E539E8E88A9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8713D08-DEAD-4692-BEB7-5E539E8E88A9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31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713D08-DEAD-4692-BEB7-5E539E8E88A9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713D08-DEAD-4692-BEB7-5E539E8E88A9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713D08-DEAD-4692-BEB7-5E539E8E88A9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8713D08-DEAD-4692-BEB7-5E539E8E88A9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8713D08-DEAD-4692-BEB7-5E539E8E88A9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8713D08-DEAD-4692-BEB7-5E539E8E88A9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8713D08-DEAD-4692-BEB7-5E539E8E88A9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8713D08-DEAD-4692-BEB7-5E539E8E88A9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0.jpeg"  /><Relationship Id="rId11" Type="http://schemas.openxmlformats.org/officeDocument/2006/relationships/image" Target="../media/image51.jpeg"  /><Relationship Id="rId2" Type="http://schemas.openxmlformats.org/officeDocument/2006/relationships/image" Target="../media/image3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jpeg"  /><Relationship Id="rId6" Type="http://schemas.openxmlformats.org/officeDocument/2006/relationships/image" Target="../media/image46.jpeg"  /><Relationship Id="rId7" Type="http://schemas.openxmlformats.org/officeDocument/2006/relationships/image" Target="../media/image47.jpeg"  /><Relationship Id="rId8" Type="http://schemas.openxmlformats.org/officeDocument/2006/relationships/image" Target="../media/image48.jpeg"  /><Relationship Id="rId9" Type="http://schemas.openxmlformats.org/officeDocument/2006/relationships/image" Target="../media/image49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52.png"  /><Relationship Id="rId4" Type="http://schemas.openxmlformats.org/officeDocument/2006/relationships/image" Target="../media/image5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54.jpeg"  /><Relationship Id="rId4" Type="http://schemas.openxmlformats.org/officeDocument/2006/relationships/image" Target="../media/image55.jpeg"  /><Relationship Id="rId5" Type="http://schemas.openxmlformats.org/officeDocument/2006/relationships/image" Target="../media/image5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Relationship Id="rId7" Type="http://schemas.openxmlformats.org/officeDocument/2006/relationships/image" Target="../media/image6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3.png"  /><Relationship Id="rId4" Type="http://schemas.openxmlformats.org/officeDocument/2006/relationships/image" Target="../media/image59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5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9.png"  /><Relationship Id="rId4" Type="http://schemas.openxmlformats.org/officeDocument/2006/relationships/image" Target="../media/image6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8.png"  /><Relationship Id="rId4" Type="http://schemas.openxmlformats.org/officeDocument/2006/relationships/image" Target="../media/image63.jpeg"  /><Relationship Id="rId5" Type="http://schemas.openxmlformats.org/officeDocument/2006/relationships/image" Target="../media/image6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6.jpeg"  /><Relationship Id="rId4" Type="http://schemas.openxmlformats.org/officeDocument/2006/relationships/image" Target="../media/image67.jpeg"  /><Relationship Id="rId5" Type="http://schemas.openxmlformats.org/officeDocument/2006/relationships/image" Target="../media/image68.jpeg"  /><Relationship Id="rId6" Type="http://schemas.openxmlformats.org/officeDocument/2006/relationships/image" Target="../media/image69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66.jpeg"  /><Relationship Id="rId4" Type="http://schemas.openxmlformats.org/officeDocument/2006/relationships/image" Target="../media/image70.jpeg"  /><Relationship Id="rId5" Type="http://schemas.openxmlformats.org/officeDocument/2006/relationships/image" Target="../media/image71.jpeg"  /><Relationship Id="rId6" Type="http://schemas.openxmlformats.org/officeDocument/2006/relationships/image" Target="../media/image72.jpeg"  /><Relationship Id="rId7" Type="http://schemas.openxmlformats.org/officeDocument/2006/relationships/image" Target="../media/image7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74.jpeg"  /><Relationship Id="rId4" Type="http://schemas.openxmlformats.org/officeDocument/2006/relationships/image" Target="../media/image75.jpeg"  /><Relationship Id="rId5" Type="http://schemas.openxmlformats.org/officeDocument/2006/relationships/image" Target="../media/image76.jpeg"  /><Relationship Id="rId6" Type="http://schemas.openxmlformats.org/officeDocument/2006/relationships/image" Target="../media/image77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76.jpeg"  /><Relationship Id="rId4" Type="http://schemas.openxmlformats.org/officeDocument/2006/relationships/image" Target="../media/image78.jpeg"  /><Relationship Id="rId5" Type="http://schemas.openxmlformats.org/officeDocument/2006/relationships/image" Target="../media/image79.jpeg"  /><Relationship Id="rId6" Type="http://schemas.openxmlformats.org/officeDocument/2006/relationships/image" Target="../media/image80.jpeg"  /><Relationship Id="rId7" Type="http://schemas.openxmlformats.org/officeDocument/2006/relationships/image" Target="../media/image81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82.jpeg"  /><Relationship Id="rId4" Type="http://schemas.openxmlformats.org/officeDocument/2006/relationships/image" Target="../media/image83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jpeg"  /><Relationship Id="rId3" Type="http://schemas.openxmlformats.org/officeDocument/2006/relationships/image" Target="../media/image87.jpeg"  /><Relationship Id="rId4" Type="http://schemas.openxmlformats.org/officeDocument/2006/relationships/image" Target="../media/image88.jpeg"  /><Relationship Id="rId5" Type="http://schemas.openxmlformats.org/officeDocument/2006/relationships/image" Target="../media/image89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Relationship Id="rId3" Type="http://schemas.openxmlformats.org/officeDocument/2006/relationships/image" Target="../media/image1.jpeg"  /><Relationship Id="rId4" Type="http://schemas.openxmlformats.org/officeDocument/2006/relationships/image" Target="../media/image91.jpeg"  /><Relationship Id="rId5" Type="http://schemas.openxmlformats.org/officeDocument/2006/relationships/image" Target="../media/image9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93.png"  /><Relationship Id="rId4" Type="http://schemas.openxmlformats.org/officeDocument/2006/relationships/image" Target="../media/image3.png"  /><Relationship Id="rId5" Type="http://schemas.openxmlformats.org/officeDocument/2006/relationships/image" Target="../media/image94.png"  /><Relationship Id="rId6" Type="http://schemas.openxmlformats.org/officeDocument/2006/relationships/image" Target="../media/image95.png"  /><Relationship Id="rId7" Type="http://schemas.openxmlformats.org/officeDocument/2006/relationships/image" Target="../media/image96.png"  /><Relationship Id="rId8" Type="http://schemas.openxmlformats.org/officeDocument/2006/relationships/image" Target="../media/image9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jpeg"  /><Relationship Id="rId9" Type="http://schemas.openxmlformats.org/officeDocument/2006/relationships/image" Target="../media/image1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.png"  /><Relationship Id="rId11" Type="http://schemas.openxmlformats.org/officeDocument/2006/relationships/image" Target="../media/image27.png"  /><Relationship Id="rId12" Type="http://schemas.openxmlformats.org/officeDocument/2006/relationships/image" Target="../media/image28.png"  /><Relationship Id="rId13" Type="http://schemas.openxmlformats.org/officeDocument/2006/relationships/image" Target="../media/image29.png"  /><Relationship Id="rId14" Type="http://schemas.openxmlformats.org/officeDocument/2006/relationships/image" Target="../media/image30.png"  /><Relationship Id="rId15" Type="http://schemas.openxmlformats.org/officeDocument/2006/relationships/image" Target="../media/image31.png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3697" y="-427751"/>
            <a:ext cx="18341698" cy="1136407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1524000" y="-294939"/>
            <a:ext cx="21271356" cy="1082769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33465" y="2980425"/>
            <a:ext cx="10285714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800" b="0" i="0" u="none" strike="noStrike" kern="0" cap="none" spc="600" normalizeH="0" baseline="0" dirty="0"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viraj Light"/>
              </a:rPr>
              <a:t>2021 </a:t>
            </a:r>
            <a:r>
              <a:rPr kumimoji="0" lang="ko-KR" altLang="en-US" sz="2800" b="0" i="0" u="none" strike="noStrike" kern="0" cap="none" spc="600" normalizeH="0" baseline="0" dirty="0" err="1"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viraj Light"/>
              </a:rPr>
              <a:t>빛가람</a:t>
            </a:r>
            <a:r>
              <a:rPr kumimoji="0" lang="ko-KR" altLang="en-US" sz="2800" b="0" i="0" u="none" strike="noStrike" kern="0" cap="none" spc="600" normalizeH="0" baseline="0" dirty="0"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viraj Light"/>
              </a:rPr>
              <a:t> </a:t>
            </a:r>
            <a:r>
              <a:rPr kumimoji="0" lang="ko-KR" altLang="en-US" sz="2800" b="0" i="0" u="none" strike="noStrike" kern="0" cap="none" spc="600" normalizeH="0" baseline="0" dirty="0" err="1"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viraj Light"/>
              </a:rPr>
              <a:t>에너지벨리</a:t>
            </a:r>
            <a:r>
              <a:rPr kumimoji="0" lang="ko-KR" altLang="en-US" sz="2800" b="0" i="0" u="none" strike="noStrike" kern="0" cap="none" spc="600" normalizeH="0" baseline="0" dirty="0"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viraj Light"/>
              </a:rPr>
              <a:t> 소프트웨어작품 경진대회</a:t>
            </a:r>
            <a:endParaRPr kumimoji="0" 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1450" y="4611074"/>
            <a:ext cx="14625100" cy="101566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60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/>
              </a:rPr>
              <a:t>어디든 전기차 충전 어댑터</a:t>
            </a:r>
            <a:endParaRPr kumimoji="0" lang="en-US" sz="60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319179" y="9639300"/>
            <a:ext cx="3166236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0" normalizeH="0" baseline="0" dirty="0" err="1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/>
              </a:rPr>
              <a:t>유영학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/>
              </a:rPr>
              <a:t>,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/>
              </a:rPr>
              <a:t>최준혁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/>
              </a:rPr>
              <a:t>, </a:t>
            </a:r>
            <a:r>
              <a:rPr kumimoji="0" lang="ko-KR" altLang="en-US" sz="1600" b="0" i="0" u="none" strike="noStrike" kern="1200" cap="none" spc="0" normalizeH="0" baseline="0" dirty="0" err="1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/>
              </a:rPr>
              <a:t>손영준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/>
              </a:rPr>
              <a:t>,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/>
              </a:rPr>
              <a:t>홍민희</a:t>
            </a:r>
            <a:endParaRPr kumimoji="0" lang="en-US" sz="1600" b="0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/>
            </a:endParaRPr>
          </a:p>
        </p:txBody>
      </p:sp>
      <p:sp>
        <p:nvSpPr>
          <p:cNvPr id="23" name="Object 21"/>
          <p:cNvSpPr txBox="1"/>
          <p:nvPr/>
        </p:nvSpPr>
        <p:spPr>
          <a:xfrm>
            <a:off x="6132774" y="5971076"/>
            <a:ext cx="6022452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/>
              </a:rPr>
              <a:t>조선대학교 컴퓨터공학과</a:t>
            </a:r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/>
            </a:endParaRPr>
          </a:p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1" i="0" u="none" strike="noStrike" kern="1200" cap="none" spc="0" normalizeH="0" baseline="0" dirty="0" err="1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/>
              </a:rPr>
              <a:t>IOthing</a:t>
            </a:r>
            <a:endParaRPr kumimoji="0" lang="en-US" sz="2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11534" y="2895806"/>
            <a:ext cx="10264932" cy="692458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ED96B7-F6ED-49AF-9E77-FC19D4E70FCF}"/>
              </a:ext>
            </a:extLst>
          </p:cNvPr>
          <p:cNvSpPr/>
          <p:nvPr/>
        </p:nvSpPr>
        <p:spPr>
          <a:xfrm>
            <a:off x="9486728" y="2119274"/>
            <a:ext cx="8077548" cy="7294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3726" y="2119274"/>
            <a:ext cx="8077548" cy="7294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200620" y="293511"/>
            <a:ext cx="5514380" cy="6951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300" normalizeH="0" baseline="0" noProof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3. 3 </a:t>
            </a:r>
            <a:r>
              <a:rPr kumimoji="0" lang="ko-KR" altLang="en-US" sz="4000" b="0" i="0" u="none" strike="noStrike" kern="0" cap="none" spc="-300" normalizeH="0" baseline="0" noProof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시스템 기능</a:t>
            </a:r>
          </a:p>
        </p:txBody>
      </p:sp>
      <p:sp>
        <p:nvSpPr>
          <p:cNvPr id="22" name="Object 9"/>
          <p:cNvSpPr txBox="1"/>
          <p:nvPr/>
        </p:nvSpPr>
        <p:spPr>
          <a:xfrm>
            <a:off x="1219200" y="1333500"/>
            <a:ext cx="70866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0" cap="none" spc="-300" normalizeH="0" baseline="0" noProof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어디든 전기차 충전 어댑터의 기능</a:t>
            </a:r>
            <a:endParaRPr kumimoji="0" lang="en-US" altLang="ko-KR" sz="3200" b="1" i="0" u="none" strike="noStrike" kern="0" cap="none" spc="-300" normalizeH="0" baseline="0" noProof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5" name="Object 9"/>
          <p:cNvSpPr txBox="1"/>
          <p:nvPr/>
        </p:nvSpPr>
        <p:spPr>
          <a:xfrm>
            <a:off x="2444238" y="2676745"/>
            <a:ext cx="4636524" cy="10772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32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전력 사용량 측정 기능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32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4382" y="2475750"/>
            <a:ext cx="1219200" cy="12192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442" y="4035698"/>
            <a:ext cx="1494742" cy="149474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350" y="5951668"/>
            <a:ext cx="1392456" cy="139245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7068" y="7842071"/>
            <a:ext cx="1219112" cy="1219112"/>
          </a:xfrm>
          <a:prstGeom prst="rect">
            <a:avLst/>
          </a:prstGeom>
        </p:spPr>
      </p:pic>
      <p:sp>
        <p:nvSpPr>
          <p:cNvPr id="10" name="Object 9">
            <a:extLst>
              <a:ext uri="{FF2B5EF4-FFF2-40B4-BE49-F238E27FC236}">
                <a16:creationId xmlns:a16="http://schemas.microsoft.com/office/drawing/2014/main" id="{AC0ED805-6358-4AB5-B134-574D2C631FC4}"/>
              </a:ext>
            </a:extLst>
          </p:cNvPr>
          <p:cNvSpPr txBox="1"/>
          <p:nvPr/>
        </p:nvSpPr>
        <p:spPr>
          <a:xfrm>
            <a:off x="2444238" y="3960780"/>
            <a:ext cx="3366790" cy="15696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32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전력 차단 기능</a:t>
            </a:r>
            <a:endParaRPr kumimoji="0" lang="en-US" altLang="ko-KR" sz="32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32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50604804-4BE1-40FF-BAC6-BC17978CC1C7}"/>
              </a:ext>
            </a:extLst>
          </p:cNvPr>
          <p:cNvSpPr txBox="1"/>
          <p:nvPr/>
        </p:nvSpPr>
        <p:spPr>
          <a:xfrm>
            <a:off x="2345429" y="5869538"/>
            <a:ext cx="6535363" cy="15696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ko-KR" altLang="en-US" sz="32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kumimoji="0" lang="ko-KR" altLang="en-US" sz="32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사용료 결제를 위한 </a:t>
            </a:r>
            <a:r>
              <a:rPr kumimoji="0" lang="en-US" altLang="ko-KR" sz="32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NFC </a:t>
            </a:r>
            <a:r>
              <a:rPr kumimoji="0" lang="ko-KR" altLang="en-US" sz="32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결제 기능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32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1591A4C0-6FEB-4967-B227-865954174C05}"/>
              </a:ext>
            </a:extLst>
          </p:cNvPr>
          <p:cNvSpPr txBox="1"/>
          <p:nvPr/>
        </p:nvSpPr>
        <p:spPr>
          <a:xfrm>
            <a:off x="2455961" y="7623578"/>
            <a:ext cx="5589519" cy="20621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32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사용방법 및 관리를 위한 </a:t>
            </a:r>
            <a:endParaRPr kumimoji="0" lang="en-US" altLang="ko-KR" sz="32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     </a:t>
            </a:r>
            <a:r>
              <a:rPr kumimoji="0" lang="en-US" altLang="ko-KR" sz="32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QR</a:t>
            </a:r>
            <a:r>
              <a:rPr kumimoji="0" lang="ko-KR" altLang="en-US" sz="32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코드 표시기능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32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06F84E-DD96-4042-BB2B-75CBF07A10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99106" y="2475750"/>
            <a:ext cx="1219112" cy="12191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10CADF-86D0-4E87-A1FB-29E0AB1943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784085" y="4070144"/>
            <a:ext cx="1219025" cy="12190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889012-F3D3-4A4D-A4DA-6199342AA2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784085" y="5951668"/>
            <a:ext cx="1219025" cy="1219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164DFF-8C94-442F-9759-D75EA4B634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76803" y="7842158"/>
            <a:ext cx="1219025" cy="1219025"/>
          </a:xfrm>
          <a:prstGeom prst="rect">
            <a:avLst/>
          </a:prstGeom>
        </p:spPr>
      </p:pic>
      <p:sp>
        <p:nvSpPr>
          <p:cNvPr id="18" name="Object 9">
            <a:extLst>
              <a:ext uri="{FF2B5EF4-FFF2-40B4-BE49-F238E27FC236}">
                <a16:creationId xmlns:a16="http://schemas.microsoft.com/office/drawing/2014/main" id="{F44ACE58-BEB8-4839-829B-E08052E536CF}"/>
              </a:ext>
            </a:extLst>
          </p:cNvPr>
          <p:cNvSpPr txBox="1"/>
          <p:nvPr/>
        </p:nvSpPr>
        <p:spPr>
          <a:xfrm>
            <a:off x="11271421" y="4050420"/>
            <a:ext cx="6705600" cy="10772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kern="0" spc="-300" dirty="0">
              <a:solidFill>
                <a:srgbClr val="7E4218"/>
              </a:solidFill>
              <a:latin typeface="맑은 고딕"/>
              <a:ea typeface="맑은 고딕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2. </a:t>
            </a:r>
            <a:r>
              <a:rPr lang="ko-KR" altLang="en-US" sz="32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사용 가능한 충전소 위치 표시 기능</a:t>
            </a: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FB5623F9-1F99-4CF6-912A-474C3A158E5F}"/>
              </a:ext>
            </a:extLst>
          </p:cNvPr>
          <p:cNvSpPr txBox="1"/>
          <p:nvPr/>
        </p:nvSpPr>
        <p:spPr>
          <a:xfrm>
            <a:off x="11271421" y="2676745"/>
            <a:ext cx="6880142" cy="15696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marR="0" lvl="0" indent="-514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32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번호판 입력을 통한 </a:t>
            </a:r>
            <a:endParaRPr lang="en-US" altLang="ko-KR" sz="3200" kern="0" spc="-300" dirty="0">
              <a:solidFill>
                <a:srgbClr val="7E4218"/>
              </a:solidFill>
              <a:latin typeface="맑은 고딕"/>
              <a:ea typeface="맑은 고딕"/>
            </a:endParaRPr>
          </a:p>
          <a:p>
            <a:pPr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altLang="ko-KR" sz="32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     </a:t>
            </a:r>
            <a:r>
              <a:rPr lang="ko-KR" altLang="en-US" sz="32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간편 사용 시스템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kern="0" spc="-300" dirty="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BB681453-BDB9-47EA-9767-1E2BF9E172F1}"/>
              </a:ext>
            </a:extLst>
          </p:cNvPr>
          <p:cNvSpPr txBox="1"/>
          <p:nvPr/>
        </p:nvSpPr>
        <p:spPr>
          <a:xfrm>
            <a:off x="11300467" y="5844324"/>
            <a:ext cx="5136837" cy="10772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3200" b="0" i="0" u="none" strike="noStrike" kern="0" cap="none" spc="-300" normalizeH="0" baseline="0" dirty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514350" marR="0" lvl="0" indent="-514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 startAt="3"/>
              <a:defRPr/>
            </a:pPr>
            <a:r>
              <a:rPr kumimoji="0" lang="ko-KR" altLang="en-US" sz="32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현재  </a:t>
            </a:r>
            <a:r>
              <a:rPr kumimoji="0" lang="ko-KR" altLang="en-US" sz="3200" b="0" i="0" u="none" strike="noStrike" kern="0" cap="none" spc="-300" normalizeH="0" baseline="0" dirty="0" err="1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충전량</a:t>
            </a:r>
            <a:r>
              <a:rPr kumimoji="0" lang="ko-KR" altLang="en-US" sz="32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표시 기능</a:t>
            </a: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F2780F74-AF07-4660-89B5-366179AD1DE6}"/>
              </a:ext>
            </a:extLst>
          </p:cNvPr>
          <p:cNvSpPr txBox="1"/>
          <p:nvPr/>
        </p:nvSpPr>
        <p:spPr>
          <a:xfrm>
            <a:off x="11433903" y="7629117"/>
            <a:ext cx="4869963" cy="10772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3200" b="0" i="0" u="none" strike="noStrike" kern="0" cap="none" spc="-300" normalizeH="0" baseline="0" dirty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514350" marR="0" lvl="0" indent="-514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 startAt="4"/>
              <a:defRPr/>
            </a:pPr>
            <a:r>
              <a:rPr kumimoji="0" lang="ko-KR" altLang="en-US" sz="32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목표 </a:t>
            </a:r>
            <a:r>
              <a:rPr kumimoji="0" lang="ko-KR" altLang="en-US" sz="3200" b="0" i="0" u="none" strike="noStrike" kern="0" cap="none" spc="-300" normalizeH="0" baseline="0" dirty="0" err="1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충전량</a:t>
            </a:r>
            <a:r>
              <a:rPr kumimoji="0" lang="ko-KR" altLang="en-US" sz="32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알람 기능</a:t>
            </a: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71E4681A-6E7C-41BF-B0C9-174AD280FD49}"/>
              </a:ext>
            </a:extLst>
          </p:cNvPr>
          <p:cNvSpPr txBox="1"/>
          <p:nvPr/>
        </p:nvSpPr>
        <p:spPr>
          <a:xfrm>
            <a:off x="9982200" y="1414817"/>
            <a:ext cx="70866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b="1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어플리케이션에서 제공하는 기능</a:t>
            </a:r>
            <a:endParaRPr kumimoji="0" lang="en-US" altLang="ko-KR" sz="3200" b="1" i="0" u="none" strike="noStrike" kern="0" cap="none" spc="-300" normalizeH="0" baseline="0" dirty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673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66453" y="2059139"/>
            <a:ext cx="15849860" cy="7427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200620" y="251948"/>
            <a:ext cx="5514380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3. 3 </a:t>
            </a:r>
            <a:r>
              <a:rPr kumimoji="0" lang="ko-KR" altLang="en-US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시스템 기능</a:t>
            </a:r>
          </a:p>
        </p:txBody>
      </p:sp>
      <p:sp>
        <p:nvSpPr>
          <p:cNvPr id="22" name="Object 9"/>
          <p:cNvSpPr txBox="1"/>
          <p:nvPr/>
        </p:nvSpPr>
        <p:spPr>
          <a:xfrm>
            <a:off x="1219200" y="1333500"/>
            <a:ext cx="70866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충전기 소유자 전용 기능</a:t>
            </a:r>
            <a:endParaRPr kumimoji="0" lang="en-US" altLang="ko-KR" sz="3200" b="1" i="0" u="none" strike="noStrike" kern="0" cap="none" spc="-300" normalizeH="0" baseline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5" name="Object 9"/>
          <p:cNvSpPr txBox="1"/>
          <p:nvPr/>
        </p:nvSpPr>
        <p:spPr>
          <a:xfrm>
            <a:off x="2673018" y="2951857"/>
            <a:ext cx="8036012" cy="45243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marR="0" lvl="0" indent="-514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32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총 </a:t>
            </a:r>
            <a:r>
              <a:rPr lang="ko-KR" altLang="en-US" sz="32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 전력사용량 및 수입확인 기능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3200" b="0" i="0" u="none" strike="noStrike" kern="0" cap="none" spc="-300" normalizeH="0" baseline="0" dirty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3200" b="0" i="0" u="none" strike="noStrike" kern="0" cap="none" spc="-300" normalizeH="0" baseline="0" dirty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3200" b="0" i="0" u="none" strike="noStrike" kern="0" cap="none" spc="-300" normalizeH="0" baseline="0" dirty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2. </a:t>
            </a:r>
            <a:r>
              <a:rPr kumimoji="0" lang="ko-KR" altLang="en-US" sz="32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전력 차단 기능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3200" b="0" i="0" u="none" strike="noStrike" kern="0" cap="none" spc="-300" normalizeH="0" baseline="0" dirty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3200" b="0" i="0" u="none" strike="noStrike" kern="0" cap="none" spc="-300" normalizeH="0" baseline="0" dirty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3200" b="0" i="0" u="none" strike="noStrike" kern="0" cap="none" spc="-300" normalizeH="0" baseline="0" dirty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514350" marR="0" lvl="0" indent="-514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 startAt="3"/>
              <a:defRPr/>
            </a:pPr>
            <a:r>
              <a:rPr lang="ko-KR" altLang="en-US" sz="32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임의 분해 감지 및 기능고장 알림 기능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1687" y="2552700"/>
            <a:ext cx="1219112" cy="121911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9272" y="6515188"/>
            <a:ext cx="1219112" cy="121911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87" y="4598081"/>
            <a:ext cx="1219112" cy="1219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14400" y="2324100"/>
            <a:ext cx="16459200" cy="6934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6800" y="2464780"/>
            <a:ext cx="16154400" cy="6641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9124" y="3760900"/>
            <a:ext cx="4245156" cy="40217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518828">
            <a:off x="9301109" y="6706732"/>
            <a:ext cx="2957177" cy="20004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706623" y="2952497"/>
            <a:ext cx="2835785" cy="26790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13654" y="2945860"/>
            <a:ext cx="1402080" cy="22256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124515" y="6497227"/>
            <a:ext cx="2372053" cy="232693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830244" y="4532479"/>
            <a:ext cx="2103120" cy="16611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1061867">
            <a:off x="5514023" y="7012162"/>
            <a:ext cx="1920560" cy="190165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118305" y="4276074"/>
            <a:ext cx="1543145" cy="1450892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3176290" y="5001520"/>
            <a:ext cx="3986510" cy="72544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040971" y="3841905"/>
            <a:ext cx="1923245" cy="112491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4777129" y="6507253"/>
            <a:ext cx="2731175" cy="559912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10200268" y="4585819"/>
            <a:ext cx="1540712" cy="44907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10433199" y="5483242"/>
            <a:ext cx="4877265" cy="56564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 flipV="1">
            <a:off x="9677400" y="6641984"/>
            <a:ext cx="755799" cy="693981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 flipV="1">
            <a:off x="10200268" y="6224558"/>
            <a:ext cx="3210932" cy="697051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801706" y="5824724"/>
            <a:ext cx="3005724" cy="1957902"/>
          </a:xfrm>
          <a:prstGeom prst="rect">
            <a:avLst/>
          </a:prstGeom>
        </p:spPr>
      </p:pic>
      <p:cxnSp>
        <p:nvCxnSpPr>
          <p:cNvPr id="48" name="직선 연결선 47"/>
          <p:cNvCxnSpPr/>
          <p:nvPr/>
        </p:nvCxnSpPr>
        <p:spPr>
          <a:xfrm flipV="1">
            <a:off x="7051592" y="6561994"/>
            <a:ext cx="823114" cy="71923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Object 9"/>
          <p:cNvSpPr txBox="1"/>
          <p:nvPr/>
        </p:nvSpPr>
        <p:spPr>
          <a:xfrm>
            <a:off x="200620" y="251948"/>
            <a:ext cx="3990380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3. 4</a:t>
            </a: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lang="ko-KR" altLang="en-US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개발환경</a:t>
            </a:r>
            <a:endParaRPr lang="ko-KR" altLang="en-US" sz="4000" kern="0" spc="-30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8" name="Object 9"/>
          <p:cNvSpPr txBox="1"/>
          <p:nvPr/>
        </p:nvSpPr>
        <p:spPr>
          <a:xfrm>
            <a:off x="685800" y="1422969"/>
            <a:ext cx="498098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kern="0" spc="-300">
                <a:solidFill>
                  <a:srgbClr val="7E4218"/>
                </a:solidFill>
                <a:latin typeface="맑은 고딕"/>
                <a:ea typeface="맑은 고딕"/>
              </a:rPr>
              <a:t>- </a:t>
            </a:r>
            <a:r>
              <a:rPr kumimoji="0" lang="en-US" altLang="ko-KR" sz="32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ko-KR" altLang="en-US" sz="32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하드웨어 개발 환경</a:t>
            </a:r>
            <a:endParaRPr kumimoji="0" lang="en-US" altLang="ko-KR" sz="3200" b="0" i="0" u="none" strike="noStrike" kern="0" cap="none" spc="-300" normalizeH="0" baseline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14400" y="2324100"/>
            <a:ext cx="16459200" cy="6934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6800" y="2464780"/>
            <a:ext cx="16154400" cy="6641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1003" name="그룹 1003"/>
          <p:cNvGrpSpPr/>
          <p:nvPr/>
        </p:nvGrpSpPr>
        <p:grpSpPr>
          <a:xfrm rot="0"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1004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676400" y="2705100"/>
            <a:ext cx="8686800" cy="6096000"/>
          </a:xfrm>
          <a:prstGeom prst="rect">
            <a:avLst/>
          </a:prstGeom>
        </p:spPr>
      </p:pic>
      <p:pic>
        <p:nvPicPr>
          <p:cNvPr id="1005" name="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11558016" y="3619500"/>
            <a:ext cx="4520184" cy="4038600"/>
          </a:xfrm>
          <a:prstGeom prst="rect">
            <a:avLst/>
          </a:prstGeom>
        </p:spPr>
      </p:pic>
      <p:sp>
        <p:nvSpPr>
          <p:cNvPr id="1006" name="Object 9"/>
          <p:cNvSpPr txBox="1"/>
          <p:nvPr/>
        </p:nvSpPr>
        <p:spPr>
          <a:xfrm>
            <a:off x="200620" y="251948"/>
            <a:ext cx="3990380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-300" normalizeH="0" baseline="0" mc:Ignorable="hp" hp:hslEmbossed="0">
                <a:solidFill>
                  <a:srgbClr val="7e4218"/>
                </a:solidFill>
                <a:latin typeface="맑은 고딕"/>
                <a:ea typeface="맑은 고딕"/>
              </a:rPr>
              <a:t>3. 4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하드웨어 개발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0" cap="none" spc="-300" normalizeH="0" baseline="0" mc:Ignorable="hp" hp:hslEmbossed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07" name="Object 9"/>
          <p:cNvSpPr txBox="1"/>
          <p:nvPr/>
        </p:nvSpPr>
        <p:spPr>
          <a:xfrm>
            <a:off x="685800" y="1422969"/>
            <a:ext cx="498098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-300" normalizeH="0" baseline="0" mc:Ignorable="hp" hp:hslEmbossed="0">
                <a:solidFill>
                  <a:srgbClr val="7e4218"/>
                </a:solidFill>
                <a:latin typeface="맑은 고딕"/>
                <a:ea typeface="맑은 고딕"/>
              </a:rPr>
              <a:t>-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내부 회로 설계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제작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08" name="Object 9"/>
          <p:cNvSpPr txBox="1"/>
          <p:nvPr/>
        </p:nvSpPr>
        <p:spPr>
          <a:xfrm>
            <a:off x="4239220" y="8496300"/>
            <a:ext cx="3228380" cy="573344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  <a:solidFill>
                  <a:srgbClr val="7e4218"/>
                </a:solidFill>
                <a:latin typeface="맑은 고딕"/>
                <a:ea typeface="맑은 고딕"/>
              </a:rPr>
              <a:t>아두이노 회로도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1009" name="Object 9"/>
          <p:cNvSpPr txBox="1"/>
          <p:nvPr/>
        </p:nvSpPr>
        <p:spPr>
          <a:xfrm>
            <a:off x="13002220" y="8496300"/>
            <a:ext cx="2009180" cy="573344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  <a:solidFill>
                  <a:srgbClr val="7e4218"/>
                </a:solidFill>
                <a:latin typeface="맑은 고딕"/>
                <a:ea typeface="맑은 고딕"/>
              </a:rPr>
              <a:t>회로 제작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14400" y="2324100"/>
            <a:ext cx="16459200" cy="6934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6800" y="2464780"/>
            <a:ext cx="16154400" cy="6641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1003" name="그룹 1003"/>
          <p:cNvGrpSpPr/>
          <p:nvPr/>
        </p:nvGrpSpPr>
        <p:grpSpPr>
          <a:xfrm rot="0"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1009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600200" y="3557778"/>
            <a:ext cx="4608576" cy="4176522"/>
          </a:xfrm>
          <a:prstGeom prst="rect">
            <a:avLst/>
          </a:prstGeom>
        </p:spPr>
      </p:pic>
      <p:pic>
        <p:nvPicPr>
          <p:cNvPr id="1010" name="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 rot="10800000">
            <a:off x="6705600" y="3543300"/>
            <a:ext cx="4608576" cy="4176522"/>
          </a:xfrm>
          <a:prstGeom prst="rect">
            <a:avLst/>
          </a:prstGeom>
        </p:spPr>
      </p:pic>
      <p:pic>
        <p:nvPicPr>
          <p:cNvPr id="1011" name=""/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12079224" y="3543300"/>
            <a:ext cx="4608576" cy="4176522"/>
          </a:xfrm>
          <a:prstGeom prst="rect">
            <a:avLst/>
          </a:prstGeom>
        </p:spPr>
      </p:pic>
      <p:sp>
        <p:nvSpPr>
          <p:cNvPr id="1012" name="Object 9"/>
          <p:cNvSpPr txBox="1"/>
          <p:nvPr/>
        </p:nvSpPr>
        <p:spPr>
          <a:xfrm>
            <a:off x="200620" y="251948"/>
            <a:ext cx="3990380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-300" normalizeH="0" baseline="0" mc:Ignorable="hp" hp:hslEmbossed="0">
                <a:solidFill>
                  <a:srgbClr val="7e4218"/>
                </a:solidFill>
                <a:latin typeface="맑은 고딕"/>
                <a:ea typeface="맑은 고딕"/>
              </a:rPr>
              <a:t>3. 4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하드웨어 개발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0" cap="none" spc="-300" normalizeH="0" baseline="0" mc:Ignorable="hp" hp:hslEmbossed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13" name="Object 9"/>
          <p:cNvSpPr txBox="1"/>
          <p:nvPr/>
        </p:nvSpPr>
        <p:spPr>
          <a:xfrm>
            <a:off x="685800" y="1422969"/>
            <a:ext cx="498098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-300" normalizeH="0" baseline="0" mc:Ignorable="hp" hp:hslEmbossed="0">
                <a:solidFill>
                  <a:srgbClr val="7e4218"/>
                </a:solidFill>
                <a:latin typeface="맑은 고딕"/>
                <a:ea typeface="맑은 고딕"/>
              </a:rPr>
              <a:t>-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하드웨어 설계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제작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14" name="Object 9"/>
          <p:cNvSpPr txBox="1"/>
          <p:nvPr/>
        </p:nvSpPr>
        <p:spPr>
          <a:xfrm>
            <a:off x="2715220" y="8191500"/>
            <a:ext cx="2009180" cy="573344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-300" normalizeH="0" baseline="0" mc:Ignorable="hp" hp:hslEmbossed="0">
                <a:solidFill>
                  <a:srgbClr val="7e4218"/>
                </a:solidFill>
                <a:latin typeface="맑은 고딕"/>
                <a:ea typeface="맑은 고딕"/>
              </a:rPr>
              <a:t>3D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  <a:solidFill>
                  <a:srgbClr val="7e4218"/>
                </a:solidFill>
                <a:latin typeface="맑은 고딕"/>
                <a:ea typeface="맑은 고딕"/>
              </a:rPr>
              <a:t>디자인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1015" name="Object 9"/>
          <p:cNvSpPr txBox="1"/>
          <p:nvPr/>
        </p:nvSpPr>
        <p:spPr>
          <a:xfrm>
            <a:off x="8063210" y="8191500"/>
            <a:ext cx="2071390" cy="573344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-300" normalizeH="0" baseline="0" mc:Ignorable="hp" hp:hslEmbossed="0">
                <a:solidFill>
                  <a:srgbClr val="7e4218"/>
                </a:solidFill>
                <a:latin typeface="맑은 고딕"/>
                <a:ea typeface="맑은 고딕"/>
              </a:rPr>
              <a:t>3D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  <a:solidFill>
                  <a:srgbClr val="7e4218"/>
                </a:solidFill>
                <a:latin typeface="맑은 고딕"/>
                <a:ea typeface="맑은 고딕"/>
              </a:rPr>
              <a:t>프린팅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1016" name="Object 9"/>
          <p:cNvSpPr txBox="1"/>
          <p:nvPr/>
        </p:nvSpPr>
        <p:spPr>
          <a:xfrm>
            <a:off x="13002220" y="8191500"/>
            <a:ext cx="3228380" cy="573344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  <a:solidFill>
                  <a:srgbClr val="7e4218"/>
                </a:solidFill>
                <a:latin typeface="맑은 고딕"/>
                <a:ea typeface="맑은 고딕"/>
              </a:rPr>
              <a:t>내부 배선 작업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-300" normalizeH="0" baseline="0" mc:Ignorable="hp" hp:hslEmbossed="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14400" y="2324100"/>
            <a:ext cx="16459200" cy="6934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6800" y="2464780"/>
            <a:ext cx="16154400" cy="6641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sp>
        <p:nvSpPr>
          <p:cNvPr id="10" name="Object 9"/>
          <p:cNvSpPr txBox="1"/>
          <p:nvPr/>
        </p:nvSpPr>
        <p:spPr>
          <a:xfrm>
            <a:off x="200620" y="293511"/>
            <a:ext cx="3990380" cy="13047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3. 4</a:t>
            </a: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lang="ko-KR" altLang="en-US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개발환경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4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685800" y="1422969"/>
            <a:ext cx="498098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kern="0" spc="-300">
                <a:solidFill>
                  <a:srgbClr val="7E4218"/>
                </a:solidFill>
                <a:latin typeface="맑은 고딕"/>
                <a:ea typeface="맑은 고딕"/>
              </a:rPr>
              <a:t>- </a:t>
            </a:r>
            <a:r>
              <a:rPr kumimoji="0" lang="en-US" altLang="ko-KR" sz="32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ko-KR" altLang="en-US" sz="32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소프트웨어 개발 환경</a:t>
            </a:r>
            <a:endParaRPr kumimoji="0" lang="en-US" altLang="ko-KR" sz="3200" b="0" i="0" u="none" strike="noStrike" kern="0" cap="none" spc="-300" normalizeH="0" baseline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1004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8800" y="3467100"/>
            <a:ext cx="2835087" cy="1927860"/>
          </a:xfrm>
          <a:prstGeom prst="rect">
            <a:avLst/>
          </a:prstGeom>
        </p:spPr>
      </p:pic>
      <p:pic>
        <p:nvPicPr>
          <p:cNvPr id="1005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3529449"/>
            <a:ext cx="5105400" cy="1614051"/>
          </a:xfrm>
          <a:prstGeom prst="rect">
            <a:avLst/>
          </a:prstGeom>
        </p:spPr>
      </p:pic>
      <p:pic>
        <p:nvPicPr>
          <p:cNvPr id="1006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57800" y="4686300"/>
            <a:ext cx="7086600" cy="2436018"/>
          </a:xfrm>
          <a:prstGeom prst="rect">
            <a:avLst/>
          </a:prstGeom>
        </p:spPr>
      </p:pic>
      <p:pic>
        <p:nvPicPr>
          <p:cNvPr id="1007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649200" y="6564699"/>
            <a:ext cx="3375916" cy="1626801"/>
          </a:xfrm>
          <a:prstGeom prst="rect">
            <a:avLst/>
          </a:prstGeom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62200" y="6496050"/>
            <a:ext cx="1885425" cy="177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068" y="2799828"/>
            <a:ext cx="17657864" cy="5448217"/>
            <a:chOff x="1755571" y="3856728"/>
            <a:chExt cx="17657864" cy="54482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55571" y="3856728"/>
              <a:ext cx="17657864" cy="544821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334000" y="5220730"/>
            <a:ext cx="8163353" cy="11541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69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6900" kern="0" spc="-30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</a:t>
            </a:r>
            <a:r>
              <a:rPr kumimoji="0" lang="ko-KR" altLang="en-US" sz="69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설명</a:t>
            </a:r>
            <a:endParaRPr kumimoji="0" 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4200" y="4457700"/>
            <a:ext cx="2132471" cy="2132471"/>
          </a:xfrm>
          <a:prstGeom prst="rect">
            <a:avLst/>
          </a:prstGeom>
        </p:spPr>
      </p:pic>
      <p:sp>
        <p:nvSpPr>
          <p:cNvPr id="7" name="Object 20"/>
          <p:cNvSpPr txBox="1"/>
          <p:nvPr/>
        </p:nvSpPr>
        <p:spPr>
          <a:xfrm>
            <a:off x="6601434" y="4076700"/>
            <a:ext cx="508513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어디든 전기차 충전 어댑터</a:t>
            </a:r>
            <a:endParaRPr kumimoji="0" 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sp>
        <p:nvSpPr>
          <p:cNvPr id="10" name="Object 9"/>
          <p:cNvSpPr txBox="1"/>
          <p:nvPr/>
        </p:nvSpPr>
        <p:spPr>
          <a:xfrm>
            <a:off x="200620" y="293510"/>
            <a:ext cx="7571780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0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kumimoji="0" lang="ko-KR" altLang="en-US" sz="40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40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4000" kern="0" spc="-300" dirty="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 및 파일 구성도</a:t>
            </a:r>
          </a:p>
        </p:txBody>
      </p:sp>
      <p:grpSp>
        <p:nvGrpSpPr>
          <p:cNvPr id="17" name="그룹 1003"/>
          <p:cNvGrpSpPr/>
          <p:nvPr/>
        </p:nvGrpSpPr>
        <p:grpSpPr>
          <a:xfrm>
            <a:off x="16691225" y="2030604"/>
            <a:ext cx="1054116" cy="117819"/>
            <a:chOff x="16691224" y="2030604"/>
            <a:chExt cx="1054116" cy="117820"/>
          </a:xfrm>
        </p:grpSpPr>
        <p:pic>
          <p:nvPicPr>
            <p:cNvPr id="18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0" y="1763271"/>
            <a:ext cx="7086600" cy="243601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7516" y="2301240"/>
            <a:ext cx="2835087" cy="192786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92000" y="2458144"/>
            <a:ext cx="5105400" cy="1614051"/>
          </a:xfrm>
          <a:prstGeom prst="rect">
            <a:avLst/>
          </a:prstGeom>
        </p:spPr>
      </p:pic>
      <p:sp>
        <p:nvSpPr>
          <p:cNvPr id="23" name="사각형: 둥근 모서리 22"/>
          <p:cNvSpPr/>
          <p:nvPr/>
        </p:nvSpPr>
        <p:spPr>
          <a:xfrm>
            <a:off x="913946" y="4739824"/>
            <a:ext cx="4496103" cy="3874629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1600" latinLnBrk="1">
              <a:defRPr/>
            </a:pPr>
            <a:r>
              <a:rPr lang="en-US" altLang="ko-KR" sz="27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NFC Read</a:t>
            </a:r>
          </a:p>
          <a:p>
            <a:pPr algn="ctr" defTabSz="1371600" latinLnBrk="1">
              <a:defRPr/>
            </a:pPr>
            <a:endParaRPr lang="en-US" altLang="ko-KR" sz="27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pPr algn="ctr" defTabSz="1371600" latinLnBrk="1">
              <a:defRPr/>
            </a:pPr>
            <a:r>
              <a:rPr lang="en-US" altLang="ko-KR" sz="27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Power Control</a:t>
            </a:r>
          </a:p>
          <a:p>
            <a:pPr algn="ctr" defTabSz="1371600" latinLnBrk="1">
              <a:defRPr/>
            </a:pPr>
            <a:endParaRPr lang="en-US" altLang="ko-KR" sz="27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pPr algn="ctr" defTabSz="1371600" latinLnBrk="1">
              <a:defRPr/>
            </a:pPr>
            <a:r>
              <a:rPr lang="en-US" altLang="ko-KR" sz="27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Power </a:t>
            </a:r>
            <a:r>
              <a:rPr lang="en-US" altLang="ko-KR" sz="2700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Mesurement</a:t>
            </a:r>
            <a:endParaRPr lang="en-US" altLang="ko-KR" sz="27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24" name="사각형: 둥근 모서리 23"/>
          <p:cNvSpPr/>
          <p:nvPr/>
        </p:nvSpPr>
        <p:spPr>
          <a:xfrm>
            <a:off x="6629400" y="4144517"/>
            <a:ext cx="2476500" cy="2436018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Client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License Plate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Charging 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Fee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cash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Phone Number</a:t>
            </a:r>
          </a:p>
        </p:txBody>
      </p:sp>
      <p:sp>
        <p:nvSpPr>
          <p:cNvPr id="25" name="사각형: 둥근 모서리 24"/>
          <p:cNvSpPr/>
          <p:nvPr/>
        </p:nvSpPr>
        <p:spPr>
          <a:xfrm>
            <a:off x="9343571" y="4144517"/>
            <a:ext cx="2476500" cy="2436019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Manager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Adapter Number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Count Electricity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Income</a:t>
            </a:r>
          </a:p>
        </p:txBody>
      </p:sp>
      <p:sp>
        <p:nvSpPr>
          <p:cNvPr id="26" name="사각형: 둥근 모서리 25"/>
          <p:cNvSpPr/>
          <p:nvPr/>
        </p:nvSpPr>
        <p:spPr>
          <a:xfrm>
            <a:off x="6629400" y="6746036"/>
            <a:ext cx="2476500" cy="2448037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Usage History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Adapter Number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License Plate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Fee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Deposit</a:t>
            </a:r>
          </a:p>
        </p:txBody>
      </p:sp>
      <p:sp>
        <p:nvSpPr>
          <p:cNvPr id="27" name="사각형: 둥근 모서리 26"/>
          <p:cNvSpPr/>
          <p:nvPr/>
        </p:nvSpPr>
        <p:spPr>
          <a:xfrm>
            <a:off x="9343571" y="6746036"/>
            <a:ext cx="2476500" cy="2436019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Report Problem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Adapter Number</a:t>
            </a: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- Problem</a:t>
            </a:r>
          </a:p>
        </p:txBody>
      </p:sp>
      <p:sp>
        <p:nvSpPr>
          <p:cNvPr id="28" name="사각형: 둥근 모서리 27"/>
          <p:cNvSpPr/>
          <p:nvPr/>
        </p:nvSpPr>
        <p:spPr>
          <a:xfrm>
            <a:off x="13573951" y="5033053"/>
            <a:ext cx="3124200" cy="35814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 defTabSz="1371600">
              <a:spcBef>
                <a:spcPct val="0"/>
              </a:spcBef>
              <a:defRPr/>
            </a:pPr>
            <a:r>
              <a:rPr lang="en-US" altLang="ko-KR" sz="27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Join Membership</a:t>
            </a:r>
          </a:p>
          <a:p>
            <a:pPr algn="ctr" defTabSz="1371600">
              <a:spcBef>
                <a:spcPct val="0"/>
              </a:spcBef>
              <a:defRPr/>
            </a:pPr>
            <a:endParaRPr lang="en-US" altLang="ko-KR" sz="27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7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Charging Control</a:t>
            </a:r>
          </a:p>
          <a:p>
            <a:pPr algn="ctr" defTabSz="1371600">
              <a:spcBef>
                <a:spcPct val="0"/>
              </a:spcBef>
              <a:defRPr/>
            </a:pPr>
            <a:endParaRPr lang="en-US" altLang="ko-KR" sz="27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7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Map</a:t>
            </a:r>
          </a:p>
          <a:p>
            <a:pPr algn="ctr" defTabSz="1371600">
              <a:spcBef>
                <a:spcPct val="0"/>
              </a:spcBef>
              <a:defRPr/>
            </a:pPr>
            <a:endParaRPr lang="en-US" altLang="ko-KR" sz="27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algn="ctr" defTabSz="1371600">
              <a:spcBef>
                <a:spcPct val="0"/>
              </a:spcBef>
              <a:defRPr/>
            </a:pPr>
            <a:r>
              <a:rPr lang="en-US" altLang="ko-KR" sz="27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Payment</a:t>
            </a:r>
          </a:p>
        </p:txBody>
      </p:sp>
      <p:sp>
        <p:nvSpPr>
          <p:cNvPr id="32" name="화살표: 오른쪽 31"/>
          <p:cNvSpPr/>
          <p:nvPr/>
        </p:nvSpPr>
        <p:spPr>
          <a:xfrm>
            <a:off x="5601189" y="6457225"/>
            <a:ext cx="685800" cy="2675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화살표: 오른쪽 33"/>
          <p:cNvSpPr/>
          <p:nvPr/>
        </p:nvSpPr>
        <p:spPr>
          <a:xfrm rot="10800000">
            <a:off x="12268029" y="6507078"/>
            <a:ext cx="685800" cy="2675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화살표: 위로 굽음 32"/>
          <p:cNvSpPr/>
          <p:nvPr/>
        </p:nvSpPr>
        <p:spPr>
          <a:xfrm>
            <a:off x="9645149" y="9055046"/>
            <a:ext cx="5528527" cy="575313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C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화살표: 위로 굽음 37"/>
          <p:cNvSpPr/>
          <p:nvPr/>
        </p:nvSpPr>
        <p:spPr>
          <a:xfrm flipH="1">
            <a:off x="3155059" y="9050196"/>
            <a:ext cx="6565022" cy="58501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C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9"/>
          <p:cNvSpPr txBox="1"/>
          <p:nvPr/>
        </p:nvSpPr>
        <p:spPr>
          <a:xfrm>
            <a:off x="200620" y="293510"/>
            <a:ext cx="7571780" cy="11523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4.</a:t>
            </a:r>
            <a:r>
              <a:rPr kumimoji="0" lang="ko-KR" altLang="en-US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2 </a:t>
            </a:r>
            <a:r>
              <a:rPr lang="ko-KR" altLang="en-US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프로그램 구조 상세 설명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000" kern="0" spc="-300">
                <a:solidFill>
                  <a:srgbClr val="7E4218"/>
                </a:solidFill>
                <a:latin typeface="맑은 고딕"/>
                <a:ea typeface="맑은 고딕"/>
              </a:rPr>
              <a:t>-</a:t>
            </a:r>
            <a:r>
              <a:rPr lang="ko-KR" altLang="en-US" sz="3000" kern="0" spc="-300">
                <a:solidFill>
                  <a:srgbClr val="7E4218"/>
                </a:solidFill>
                <a:latin typeface="맑은 고딕"/>
                <a:ea typeface="맑은 고딕"/>
              </a:rPr>
              <a:t> 아두이노</a:t>
            </a:r>
          </a:p>
        </p:txBody>
      </p:sp>
      <p:pic>
        <p:nvPicPr>
          <p:cNvPr id="1004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7516" y="2301240"/>
            <a:ext cx="2835087" cy="1927860"/>
          </a:xfrm>
          <a:prstGeom prst="rect">
            <a:avLst/>
          </a:prstGeom>
        </p:spPr>
      </p:pic>
      <p:sp>
        <p:nvSpPr>
          <p:cNvPr id="1005" name="사각형: 둥근 모서리 22"/>
          <p:cNvSpPr/>
          <p:nvPr/>
        </p:nvSpPr>
        <p:spPr>
          <a:xfrm>
            <a:off x="913946" y="4739824"/>
            <a:ext cx="4496103" cy="3874629"/>
          </a:xfrm>
          <a:prstGeom prst="roundRect">
            <a:avLst>
              <a:gd name="adj" fmla="val 16667"/>
            </a:avLst>
          </a:prstGeom>
          <a:solidFill>
            <a:srgbClr val="80808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13716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Times New Roman"/>
              </a:rPr>
              <a:t>NFC Read</a:t>
            </a:r>
          </a:p>
          <a:p>
            <a:pPr marL="0" indent="0" algn="ctr" defTabSz="13716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Times New Roman"/>
            </a:endParaRPr>
          </a:p>
          <a:p>
            <a:pPr marL="0" indent="0" algn="ctr" defTabSz="13716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Times New Roman"/>
              </a:rPr>
              <a:t>Power Control</a:t>
            </a:r>
          </a:p>
          <a:p>
            <a:pPr marL="0" indent="0" algn="ctr" defTabSz="13716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Times New Roman"/>
            </a:endParaRPr>
          </a:p>
          <a:p>
            <a:pPr marL="0" indent="0" algn="ctr" defTabSz="13716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Times New Roman"/>
              </a:rPr>
              <a:t>Power Mesurement</a:t>
            </a:r>
          </a:p>
        </p:txBody>
      </p:sp>
      <p:cxnSp>
        <p:nvCxnSpPr>
          <p:cNvPr id="1008" name="연결선: 꺾임 1007"/>
          <p:cNvCxnSpPr>
            <a:cxnSpLocks/>
          </p:cNvCxnSpPr>
          <p:nvPr/>
        </p:nvCxnSpPr>
        <p:spPr>
          <a:xfrm flipV="1">
            <a:off x="4876800" y="3848100"/>
            <a:ext cx="5562600" cy="3657600"/>
          </a:xfrm>
          <a:prstGeom prst="bentConnector3">
            <a:avLst>
              <a:gd name="adj1" fmla="val 50000"/>
            </a:avLst>
          </a:prstGeom>
          <a:ln w="63500">
            <a:solidFill>
              <a:srgbClr val="00979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9" name="TextBox 1008"/>
          <p:cNvSpPr txBox="1"/>
          <p:nvPr/>
        </p:nvSpPr>
        <p:spPr>
          <a:xfrm>
            <a:off x="10987884" y="3619500"/>
            <a:ext cx="5562600" cy="3741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/>
              <a:t>전류 계산 알고리즘</a:t>
            </a:r>
          </a:p>
          <a:p>
            <a:pPr>
              <a:defRPr/>
            </a:pPr>
            <a:r>
              <a:rPr lang="en-US" altLang="ko-KR" sz="3000" dirty="0" err="1"/>
              <a:t>Edata</a:t>
            </a:r>
            <a:r>
              <a:rPr lang="en-US" altLang="ko-KR" sz="3000" dirty="0"/>
              <a:t> = (double)</a:t>
            </a:r>
            <a:r>
              <a:rPr lang="en-US" altLang="ko-KR" sz="3000" dirty="0" err="1"/>
              <a:t>analogRead</a:t>
            </a:r>
            <a:r>
              <a:rPr lang="en-US" altLang="ko-KR" sz="3000" dirty="0"/>
              <a:t>(E)</a:t>
            </a:r>
          </a:p>
          <a:p>
            <a:pPr>
              <a:defRPr/>
            </a:pPr>
            <a:endParaRPr lang="en-US" altLang="ko-KR" sz="3000" dirty="0"/>
          </a:p>
          <a:p>
            <a:pPr>
              <a:defRPr/>
            </a:pPr>
            <a:r>
              <a:rPr lang="en-US" altLang="ko-KR" sz="3000" dirty="0" err="1"/>
              <a:t>Volt_E</a:t>
            </a:r>
            <a:r>
              <a:rPr lang="en-US" altLang="ko-KR" sz="3000" dirty="0"/>
              <a:t> = </a:t>
            </a:r>
            <a:r>
              <a:rPr lang="en-US" altLang="ko-KR" sz="3000" dirty="0" err="1"/>
              <a:t>Edata</a:t>
            </a:r>
            <a:r>
              <a:rPr lang="en-US" altLang="ko-KR" sz="3000" dirty="0"/>
              <a:t>/1023*5</a:t>
            </a:r>
          </a:p>
          <a:p>
            <a:pPr>
              <a:defRPr/>
            </a:pPr>
            <a:endParaRPr lang="en-US" altLang="ko-KR" sz="3000" dirty="0"/>
          </a:p>
          <a:p>
            <a:pPr>
              <a:defRPr/>
            </a:pPr>
            <a:r>
              <a:rPr lang="en-US" altLang="ko-KR" sz="3000" dirty="0" err="1"/>
              <a:t>Current_E</a:t>
            </a:r>
            <a:r>
              <a:rPr lang="en-US" altLang="ko-KR" sz="3000" dirty="0"/>
              <a:t> = (</a:t>
            </a:r>
            <a:r>
              <a:rPr lang="en-US" altLang="ko-KR" sz="3000" dirty="0" err="1"/>
              <a:t>Volt_E</a:t>
            </a:r>
            <a:r>
              <a:rPr lang="en-US" altLang="ko-KR" sz="3000" dirty="0"/>
              <a:t> - 2.5) / 0.525</a:t>
            </a:r>
          </a:p>
          <a:p>
            <a:pPr>
              <a:defRPr/>
            </a:pPr>
            <a:endParaRPr lang="en-US" altLang="ko-KR" sz="3000" dirty="0"/>
          </a:p>
          <a:p>
            <a:pPr>
              <a:defRPr/>
            </a:pPr>
            <a:r>
              <a:rPr lang="en-US" altLang="ko-KR" sz="3000" dirty="0" err="1"/>
              <a:t>Power_E</a:t>
            </a:r>
            <a:r>
              <a:rPr lang="en-US" altLang="ko-KR" sz="3000" dirty="0"/>
              <a:t> = (int) (220*</a:t>
            </a:r>
            <a:r>
              <a:rPr lang="en-US" altLang="ko-KR" sz="3000" dirty="0" err="1"/>
              <a:t>Current_E</a:t>
            </a:r>
            <a:r>
              <a:rPr lang="en-US" altLang="ko-KR" sz="3000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9"/>
          <p:cNvSpPr txBox="1"/>
          <p:nvPr/>
        </p:nvSpPr>
        <p:spPr>
          <a:xfrm>
            <a:off x="200620" y="293510"/>
            <a:ext cx="9324380" cy="11523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4.</a:t>
            </a:r>
            <a:r>
              <a:rPr kumimoji="0" lang="ko-KR" altLang="en-US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2 </a:t>
            </a:r>
            <a:r>
              <a:rPr lang="ko-KR" altLang="en-US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프로그램 구조 상세 설명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000" kern="0" spc="-300">
                <a:solidFill>
                  <a:srgbClr val="7E4218"/>
                </a:solidFill>
                <a:latin typeface="맑은 고딕"/>
                <a:ea typeface="맑은 고딕"/>
              </a:rPr>
              <a:t>-</a:t>
            </a:r>
            <a:r>
              <a:rPr lang="ko-KR" altLang="en-US" sz="3000" kern="0" spc="-300">
                <a:solidFill>
                  <a:srgbClr val="7E4218"/>
                </a:solidFill>
                <a:latin typeface="맑은 고딕"/>
                <a:ea typeface="맑은 고딕"/>
              </a:rPr>
              <a:t>데이터베이스</a:t>
            </a:r>
          </a:p>
        </p:txBody>
      </p:sp>
      <p:pic>
        <p:nvPicPr>
          <p:cNvPr id="1006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1183481"/>
            <a:ext cx="7086600" cy="2436018"/>
          </a:xfrm>
          <a:prstGeom prst="rect">
            <a:avLst/>
          </a:prstGeom>
        </p:spPr>
      </p:pic>
      <p:sp>
        <p:nvSpPr>
          <p:cNvPr id="1007" name="사각형: 둥근 모서리 23"/>
          <p:cNvSpPr/>
          <p:nvPr/>
        </p:nvSpPr>
        <p:spPr>
          <a:xfrm>
            <a:off x="1028700" y="3469482"/>
            <a:ext cx="2476500" cy="3274218"/>
          </a:xfrm>
          <a:prstGeom prst="roundRect">
            <a:avLst>
              <a:gd name="adj" fmla="val 16667"/>
            </a:avLst>
          </a:prstGeom>
          <a:solidFill>
            <a:srgbClr val="80808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Client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Id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Password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License Plate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Charging 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Point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fee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Phone Number</a:t>
            </a:r>
          </a:p>
        </p:txBody>
      </p:sp>
      <p:sp>
        <p:nvSpPr>
          <p:cNvPr id="1008" name="사각형: 둥근 모서리 24"/>
          <p:cNvSpPr/>
          <p:nvPr/>
        </p:nvSpPr>
        <p:spPr>
          <a:xfrm>
            <a:off x="5448300" y="3469480"/>
            <a:ext cx="2476500" cy="2436019"/>
          </a:xfrm>
          <a:prstGeom prst="roundRect">
            <a:avLst>
              <a:gd name="adj" fmla="val 16667"/>
            </a:avLst>
          </a:prstGeom>
          <a:solidFill>
            <a:srgbClr val="80808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Manager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Adapter Number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Count Electricity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Income</a:t>
            </a:r>
          </a:p>
        </p:txBody>
      </p:sp>
      <p:sp>
        <p:nvSpPr>
          <p:cNvPr id="1009" name="사각형: 둥근 모서리 25"/>
          <p:cNvSpPr/>
          <p:nvPr/>
        </p:nvSpPr>
        <p:spPr>
          <a:xfrm>
            <a:off x="1028700" y="7115063"/>
            <a:ext cx="2476500" cy="2448037"/>
          </a:xfrm>
          <a:prstGeom prst="roundRect">
            <a:avLst>
              <a:gd name="adj" fmla="val 16667"/>
            </a:avLst>
          </a:prstGeom>
          <a:solidFill>
            <a:srgbClr val="80808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Usage History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Adapter Number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License Plate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Fee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Deposit</a:t>
            </a:r>
          </a:p>
        </p:txBody>
      </p:sp>
      <p:sp>
        <p:nvSpPr>
          <p:cNvPr id="1010" name="사각형: 둥근 모서리 26"/>
          <p:cNvSpPr/>
          <p:nvPr/>
        </p:nvSpPr>
        <p:spPr>
          <a:xfrm>
            <a:off x="5448300" y="7127081"/>
            <a:ext cx="2476500" cy="2436019"/>
          </a:xfrm>
          <a:prstGeom prst="roundRect">
            <a:avLst>
              <a:gd name="adj" fmla="val 16667"/>
            </a:avLst>
          </a:prstGeom>
          <a:solidFill>
            <a:srgbClr val="80808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Report Problem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Adapter Number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- Problem</a:t>
            </a:r>
          </a:p>
        </p:txBody>
      </p:sp>
      <p:cxnSp>
        <p:nvCxnSpPr>
          <p:cNvPr id="1012" name="직선 연결선 1011"/>
          <p:cNvCxnSpPr>
            <a:stCxn id="1007" idx="2"/>
            <a:endCxn id="1009" idx="0"/>
          </p:cNvCxnSpPr>
          <p:nvPr/>
        </p:nvCxnSpPr>
        <p:spPr>
          <a:xfrm rot="16200000" flipH="1">
            <a:off x="2081269" y="6929381"/>
            <a:ext cx="371363" cy="0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직선 연결선 1012"/>
          <p:cNvCxnSpPr>
            <a:stCxn id="1008" idx="2"/>
            <a:endCxn id="1009" idx="0"/>
          </p:cNvCxnSpPr>
          <p:nvPr/>
        </p:nvCxnSpPr>
        <p:spPr>
          <a:xfrm rot="10800000" flipV="1">
            <a:off x="2266950" y="5905499"/>
            <a:ext cx="4419599" cy="1209563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>
            <a:stCxn id="1008" idx="2"/>
            <a:endCxn id="1010" idx="0"/>
          </p:cNvCxnSpPr>
          <p:nvPr/>
        </p:nvCxnSpPr>
        <p:spPr>
          <a:xfrm rot="16200000" flipH="1">
            <a:off x="6075759" y="6516290"/>
            <a:ext cx="1221581" cy="0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10600" y="3314700"/>
            <a:ext cx="9026553" cy="5976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1"/>
          <p:cNvGrpSpPr/>
          <p:nvPr/>
        </p:nvGrpSpPr>
        <p:grpSpPr>
          <a:xfrm>
            <a:off x="4082970" y="517164"/>
            <a:ext cx="838200" cy="9315449"/>
            <a:chOff x="1755571" y="3856728"/>
            <a:chExt cx="17657864" cy="5448217"/>
          </a:xfrm>
        </p:grpSpPr>
        <p:pic>
          <p:nvPicPr>
            <p:cNvPr id="32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55571" y="3856728"/>
              <a:ext cx="17657864" cy="5448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71600" y="752981"/>
            <a:ext cx="1804772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kern="0" spc="300">
                <a:solidFill>
                  <a:srgbClr val="7E4218"/>
                </a:solidFill>
                <a:latin typeface="맑은 고딕"/>
                <a:ea typeface="맑은 고딕"/>
              </a:rPr>
              <a:t>목차</a:t>
            </a:r>
            <a:endParaRPr lang="en-US" sz="4000">
              <a:latin typeface="맑은 고딕"/>
              <a:ea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16944" y="2907535"/>
            <a:ext cx="671650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2.1 </a:t>
            </a:r>
            <a:r>
              <a:rPr lang="ko-KR" altLang="en-US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작품명</a:t>
            </a:r>
            <a:endParaRPr lang="en-US" sz="3200" kern="0" spc="20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16944" y="3526155"/>
            <a:ext cx="6098856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2.2 </a:t>
            </a:r>
            <a:r>
              <a:rPr lang="ko-KR" altLang="en-US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작품제작 목적 및 배경</a:t>
            </a:r>
          </a:p>
        </p:txBody>
      </p:sp>
      <p:sp>
        <p:nvSpPr>
          <p:cNvPr id="23" name="Object 20"/>
          <p:cNvSpPr txBox="1"/>
          <p:nvPr/>
        </p:nvSpPr>
        <p:spPr>
          <a:xfrm>
            <a:off x="6016943" y="4116705"/>
            <a:ext cx="5489256" cy="5835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2.3 </a:t>
            </a:r>
            <a:r>
              <a:rPr lang="ko-KR" altLang="en-US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작품개요</a:t>
            </a:r>
          </a:p>
        </p:txBody>
      </p:sp>
      <p:sp>
        <p:nvSpPr>
          <p:cNvPr id="24" name="Object 20"/>
          <p:cNvSpPr txBox="1"/>
          <p:nvPr/>
        </p:nvSpPr>
        <p:spPr>
          <a:xfrm>
            <a:off x="5635945" y="5372100"/>
            <a:ext cx="4647082" cy="6444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3. </a:t>
            </a:r>
            <a:r>
              <a:rPr lang="ko-KR" altLang="en-US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작품 설명</a:t>
            </a:r>
            <a:endParaRPr lang="en-US" sz="3600">
              <a:latin typeface="맑은 고딕"/>
              <a:ea typeface="맑은 고딕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6074343" y="6098574"/>
            <a:ext cx="6651056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3.1 </a:t>
            </a:r>
            <a:r>
              <a:rPr lang="ko-KR" altLang="en-US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작품제작 핵심기술</a:t>
            </a:r>
          </a:p>
        </p:txBody>
      </p:sp>
      <p:sp>
        <p:nvSpPr>
          <p:cNvPr id="26" name="Object 20"/>
          <p:cNvSpPr txBox="1"/>
          <p:nvPr/>
        </p:nvSpPr>
        <p:spPr>
          <a:xfrm>
            <a:off x="6074342" y="6689124"/>
            <a:ext cx="5336856" cy="5799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3.2 </a:t>
            </a:r>
            <a:r>
              <a:rPr lang="ko-KR" altLang="en-US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시스템 구성도</a:t>
            </a:r>
          </a:p>
        </p:txBody>
      </p:sp>
      <p:sp>
        <p:nvSpPr>
          <p:cNvPr id="21" name="Object 18"/>
          <p:cNvSpPr txBox="1"/>
          <p:nvPr/>
        </p:nvSpPr>
        <p:spPr>
          <a:xfrm>
            <a:off x="5654286" y="1460867"/>
            <a:ext cx="5180482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1.</a:t>
            </a:r>
            <a:r>
              <a:rPr lang="ko-KR" altLang="en-US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목차</a:t>
            </a:r>
            <a:endParaRPr lang="en-US" sz="3600" kern="0" spc="20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22" name="Object 18"/>
          <p:cNvSpPr txBox="1"/>
          <p:nvPr/>
        </p:nvSpPr>
        <p:spPr>
          <a:xfrm>
            <a:off x="5654286" y="2151382"/>
            <a:ext cx="5180482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2. </a:t>
            </a:r>
            <a:r>
              <a:rPr lang="ko-KR" altLang="en-US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개요</a:t>
            </a:r>
            <a:endParaRPr lang="en-US" sz="3600" kern="0" spc="20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33" name="Object 20"/>
          <p:cNvSpPr txBox="1"/>
          <p:nvPr/>
        </p:nvSpPr>
        <p:spPr>
          <a:xfrm>
            <a:off x="6074344" y="7279005"/>
            <a:ext cx="4096370" cy="57769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3.3 </a:t>
            </a:r>
            <a:r>
              <a:rPr lang="ko-KR" altLang="en-US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시스템 기능</a:t>
            </a:r>
          </a:p>
        </p:txBody>
      </p:sp>
      <p:sp>
        <p:nvSpPr>
          <p:cNvPr id="34" name="Object 20"/>
          <p:cNvSpPr txBox="1"/>
          <p:nvPr/>
        </p:nvSpPr>
        <p:spPr>
          <a:xfrm>
            <a:off x="6043864" y="7778746"/>
            <a:ext cx="4096370" cy="5791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3.4 </a:t>
            </a:r>
            <a:r>
              <a:rPr lang="ko-KR" altLang="en-US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개발환경</a:t>
            </a:r>
          </a:p>
        </p:txBody>
      </p:sp>
      <p:sp>
        <p:nvSpPr>
          <p:cNvPr id="1004" name="Object 20"/>
          <p:cNvSpPr txBox="1"/>
          <p:nvPr/>
        </p:nvSpPr>
        <p:spPr>
          <a:xfrm>
            <a:off x="6016944" y="4716780"/>
            <a:ext cx="5489256" cy="5791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0" cap="none" spc="200" normalizeH="0" baseline="0">
                <a:solidFill>
                  <a:srgbClr val="7E4218"/>
                </a:solidFill>
                <a:latin typeface="맑은 고딕"/>
                <a:ea typeface="맑은 고딕"/>
              </a:rPr>
              <a:t>2.4 </a:t>
            </a:r>
            <a:r>
              <a:rPr kumimoji="0" lang="ko-KR" altLang="en-US" sz="3200" b="0" i="0" u="none" strike="noStrike" kern="0" cap="none" spc="200" normalizeH="0" baseline="0">
                <a:solidFill>
                  <a:srgbClr val="7E4218"/>
                </a:solidFill>
                <a:latin typeface="맑은 고딕"/>
                <a:ea typeface="맑은 고딕"/>
              </a:rPr>
              <a:t>수행목표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9"/>
          <p:cNvSpPr txBox="1"/>
          <p:nvPr/>
        </p:nvSpPr>
        <p:spPr>
          <a:xfrm>
            <a:off x="200620" y="293510"/>
            <a:ext cx="7571780" cy="13047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4.</a:t>
            </a:r>
            <a:r>
              <a:rPr kumimoji="0" lang="ko-KR" altLang="en-US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2 </a:t>
            </a:r>
            <a:r>
              <a:rPr lang="ko-KR" altLang="en-US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프로그램 구조 상세 설명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-</a:t>
            </a:r>
            <a:r>
              <a:rPr lang="ko-KR" altLang="en-US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kern="0" spc="-300">
                <a:solidFill>
                  <a:srgbClr val="7E4218"/>
                </a:solidFill>
                <a:latin typeface="맑은 고딕"/>
                <a:ea typeface="맑은 고딕"/>
              </a:rPr>
              <a:t>애플리케이션</a:t>
            </a:r>
          </a:p>
        </p:txBody>
      </p:sp>
      <p:pic>
        <p:nvPicPr>
          <p:cNvPr id="1006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" y="2567684"/>
            <a:ext cx="5105400" cy="1614051"/>
          </a:xfrm>
          <a:prstGeom prst="rect">
            <a:avLst/>
          </a:prstGeom>
        </p:spPr>
      </p:pic>
      <p:sp>
        <p:nvSpPr>
          <p:cNvPr id="1007" name="사각형: 둥근 모서리 27"/>
          <p:cNvSpPr/>
          <p:nvPr/>
        </p:nvSpPr>
        <p:spPr>
          <a:xfrm>
            <a:off x="2601151" y="5142593"/>
            <a:ext cx="3124200" cy="3581400"/>
          </a:xfrm>
          <a:prstGeom prst="roundRect">
            <a:avLst>
              <a:gd name="adj" fmla="val 16667"/>
            </a:avLst>
          </a:prstGeom>
          <a:solidFill>
            <a:srgbClr val="80808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Join Membership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Calibri"/>
            </a:endParaRP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Charging Control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Calibri"/>
            </a:endParaRP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Map</a:t>
            </a: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Calibri"/>
            </a:endParaRPr>
          </a:p>
          <a:p>
            <a:pPr marL="0" indent="0" algn="ctr" defTabSz="13716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Calibri"/>
              </a:rPr>
              <a:t>Payment</a:t>
            </a: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02980" y="1790700"/>
            <a:ext cx="3360420" cy="7315200"/>
          </a:xfrm>
          <a:prstGeom prst="rect">
            <a:avLst/>
          </a:prstGeom>
        </p:spPr>
      </p:pic>
      <p:sp>
        <p:nvSpPr>
          <p:cNvPr id="1013" name="사각형: 둥근 모서리 1012"/>
          <p:cNvSpPr/>
          <p:nvPr/>
        </p:nvSpPr>
        <p:spPr>
          <a:xfrm>
            <a:off x="8492710" y="1714500"/>
            <a:ext cx="3546890" cy="7467600"/>
          </a:xfrm>
          <a:prstGeom prst="roundRect">
            <a:avLst>
              <a:gd name="adj" fmla="val 16667"/>
            </a:avLst>
          </a:prstGeom>
          <a:noFill/>
          <a:ln w="190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877800" y="1790700"/>
            <a:ext cx="3428999" cy="7315200"/>
          </a:xfrm>
          <a:prstGeom prst="rect">
            <a:avLst/>
          </a:prstGeom>
        </p:spPr>
      </p:pic>
      <p:sp>
        <p:nvSpPr>
          <p:cNvPr id="1030" name="사각형: 둥근 모서리 1029"/>
          <p:cNvSpPr/>
          <p:nvPr/>
        </p:nvSpPr>
        <p:spPr>
          <a:xfrm>
            <a:off x="12836110" y="1714500"/>
            <a:ext cx="3546890" cy="7467600"/>
          </a:xfrm>
          <a:prstGeom prst="roundRect">
            <a:avLst>
              <a:gd name="adj" fmla="val 16667"/>
            </a:avLst>
          </a:prstGeom>
          <a:noFill/>
          <a:ln w="1905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6858000" y="9001982"/>
            <a:ext cx="42914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4400" dirty="0">
                <a:solidFill>
                  <a:prstClr val="black"/>
                </a:solidFill>
                <a:latin typeface="맑은 고딕"/>
                <a:ea typeface="맑은 고딕"/>
              </a:rPr>
              <a:t>제품 완성 모습</a:t>
            </a:r>
            <a:endParaRPr kumimoji="0" lang="en-US" altLang="ko-KR" sz="44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200620" y="293511"/>
            <a:ext cx="4676180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0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2. 3 </a:t>
            </a:r>
            <a:r>
              <a:rPr kumimoji="0" lang="ko-KR" altLang="en-US" sz="40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작품 </a:t>
            </a:r>
          </a:p>
        </p:txBody>
      </p:sp>
      <p:pic>
        <p:nvPicPr>
          <p:cNvPr id="6145" name="_x510495560" descr="EMB00000608299b">
            <a:extLst>
              <a:ext uri="{FF2B5EF4-FFF2-40B4-BE49-F238E27FC236}">
                <a16:creationId xmlns:a16="http://schemas.microsoft.com/office/drawing/2014/main" id="{EE1919C4-3A1C-4DC7-95C7-DA241537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14" y="1333500"/>
            <a:ext cx="8215449" cy="712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46FFAB-4E2D-4FC0-8D6A-A707167BEFDE}"/>
              </a:ext>
            </a:extLst>
          </p:cNvPr>
          <p:cNvSpPr/>
          <p:nvPr/>
        </p:nvSpPr>
        <p:spPr>
          <a:xfrm>
            <a:off x="5247507" y="9001982"/>
            <a:ext cx="7322062" cy="7694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9"/>
          <p:cNvSpPr txBox="1"/>
          <p:nvPr/>
        </p:nvSpPr>
        <p:spPr>
          <a:xfrm>
            <a:off x="200620" y="150636"/>
            <a:ext cx="7571780" cy="13047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4.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 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프로그램 구조 상세 설명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3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애플리케이션</a:t>
            </a:r>
          </a:p>
        </p:txBody>
      </p:sp>
      <p:pic>
        <p:nvPicPr>
          <p:cNvPr id="1025" name="_x510510896" descr="EMB00000608294c">
            <a:extLst>
              <a:ext uri="{FF2B5EF4-FFF2-40B4-BE49-F238E27FC236}">
                <a16:creationId xmlns:a16="http://schemas.microsoft.com/office/drawing/2014/main" id="{30A91B31-D240-490B-AB5C-AC9FB7FE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4" y="2352633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800042DC-0992-40E1-B517-E5B110BCF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575" y="647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10513056" descr="EMB00000608294e">
            <a:extLst>
              <a:ext uri="{FF2B5EF4-FFF2-40B4-BE49-F238E27FC236}">
                <a16:creationId xmlns:a16="http://schemas.microsoft.com/office/drawing/2014/main" id="{10E9FA70-0133-45FA-B163-1D45328BC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05" y="2352633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16D5D36F-66DC-48CD-8F00-C25BE2C74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_x510512480" descr="EMB000006082950">
            <a:extLst>
              <a:ext uri="{FF2B5EF4-FFF2-40B4-BE49-F238E27FC236}">
                <a16:creationId xmlns:a16="http://schemas.microsoft.com/office/drawing/2014/main" id="{D2BAC3BD-21EC-4353-8E0D-B793850FB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662" y="2338345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F18CC7FD-E6DD-408E-A0E7-B24CF226A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510514712" descr="EMB000006082952">
            <a:extLst>
              <a:ext uri="{FF2B5EF4-FFF2-40B4-BE49-F238E27FC236}">
                <a16:creationId xmlns:a16="http://schemas.microsoft.com/office/drawing/2014/main" id="{A0820F04-2EFE-4BA4-8B80-F10387AF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8394" y="2338344"/>
            <a:ext cx="4073095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9">
            <a:extLst>
              <a:ext uri="{FF2B5EF4-FFF2-40B4-BE49-F238E27FC236}">
                <a16:creationId xmlns:a16="http://schemas.microsoft.com/office/drawing/2014/main" id="{B40E7F6D-F355-42D2-BA16-364A01EAA5A8}"/>
              </a:ext>
            </a:extLst>
          </p:cNvPr>
          <p:cNvSpPr txBox="1"/>
          <p:nvPr/>
        </p:nvSpPr>
        <p:spPr>
          <a:xfrm>
            <a:off x="1396466" y="1831735"/>
            <a:ext cx="210949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   </a:t>
            </a:r>
            <a:r>
              <a:rPr kumimoji="0" lang="ko-KR" altLang="en-US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어플 아이콘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00805583-9884-46FD-8581-B4EE7D5911CC}"/>
              </a:ext>
            </a:extLst>
          </p:cNvPr>
          <p:cNvSpPr txBox="1"/>
          <p:nvPr/>
        </p:nvSpPr>
        <p:spPr>
          <a:xfrm>
            <a:off x="5715000" y="1771279"/>
            <a:ext cx="271909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  </a:t>
            </a:r>
            <a:r>
              <a:rPr kumimoji="0" lang="ko-KR" altLang="en-US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어플 시작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0AAABC24-2703-4ED9-AEB0-7BC69AF6E6F7}"/>
              </a:ext>
            </a:extLst>
          </p:cNvPr>
          <p:cNvSpPr txBox="1"/>
          <p:nvPr/>
        </p:nvSpPr>
        <p:spPr>
          <a:xfrm>
            <a:off x="9975664" y="1690645"/>
            <a:ext cx="271909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3.   </a:t>
            </a:r>
            <a:r>
              <a:rPr lang="ko-KR" altLang="en-US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로그인 페이지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EDAB384-FBEE-412D-B4B4-D7A7CF9DDC15}"/>
              </a:ext>
            </a:extLst>
          </p:cNvPr>
          <p:cNvSpPr txBox="1"/>
          <p:nvPr/>
        </p:nvSpPr>
        <p:spPr>
          <a:xfrm>
            <a:off x="14445396" y="1771279"/>
            <a:ext cx="271909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4.   </a:t>
            </a:r>
            <a:r>
              <a:rPr kumimoji="0" lang="ko-KR" altLang="en-US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회원가입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05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9"/>
          <p:cNvSpPr txBox="1"/>
          <p:nvPr/>
        </p:nvSpPr>
        <p:spPr>
          <a:xfrm>
            <a:off x="200620" y="150636"/>
            <a:ext cx="7571780" cy="13047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4.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 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프로그램 구조 상세 설명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3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애플리케이션</a:t>
            </a:r>
          </a:p>
        </p:txBody>
      </p:sp>
      <p:pic>
        <p:nvPicPr>
          <p:cNvPr id="1025" name="_x510510896" descr="EMB00000608294c">
            <a:extLst>
              <a:ext uri="{FF2B5EF4-FFF2-40B4-BE49-F238E27FC236}">
                <a16:creationId xmlns:a16="http://schemas.microsoft.com/office/drawing/2014/main" id="{30A91B31-D240-490B-AB5C-AC9FB7FE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4" y="2352633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16D5D36F-66DC-48CD-8F00-C25BE2C74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18CC7FD-E6DD-408E-A0E7-B24CF226A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B40E7F6D-F355-42D2-BA16-364A01EAA5A8}"/>
              </a:ext>
            </a:extLst>
          </p:cNvPr>
          <p:cNvSpPr txBox="1"/>
          <p:nvPr/>
        </p:nvSpPr>
        <p:spPr>
          <a:xfrm>
            <a:off x="1396466" y="1831735"/>
            <a:ext cx="210949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5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  </a:t>
            </a:r>
            <a:r>
              <a:rPr lang="ko-KR" altLang="en-US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메인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00805583-9884-46FD-8581-B4EE7D5911CC}"/>
              </a:ext>
            </a:extLst>
          </p:cNvPr>
          <p:cNvSpPr txBox="1"/>
          <p:nvPr/>
        </p:nvSpPr>
        <p:spPr>
          <a:xfrm>
            <a:off x="4935600" y="1795354"/>
            <a:ext cx="3795947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6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  </a:t>
            </a:r>
            <a:r>
              <a:rPr lang="ko-KR" altLang="en-US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좌측 상단 </a:t>
            </a:r>
            <a:r>
              <a:rPr lang="ko-KR" altLang="en-US" sz="2400" kern="0" spc="-300" dirty="0" err="1">
                <a:solidFill>
                  <a:srgbClr val="7E4218"/>
                </a:solidFill>
                <a:latin typeface="맑은 고딕"/>
                <a:ea typeface="맑은 고딕"/>
              </a:rPr>
              <a:t>메뉴바</a:t>
            </a:r>
            <a:r>
              <a:rPr lang="ko-KR" altLang="en-US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 클릭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0AAABC24-2703-4ED9-AEB0-7BC69AF6E6F7}"/>
              </a:ext>
            </a:extLst>
          </p:cNvPr>
          <p:cNvSpPr txBox="1"/>
          <p:nvPr/>
        </p:nvSpPr>
        <p:spPr>
          <a:xfrm>
            <a:off x="9939433" y="1793122"/>
            <a:ext cx="271909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7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  </a:t>
            </a:r>
            <a:r>
              <a:rPr lang="ko-KR" altLang="en-US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포인트 충전 메뉴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EDAB384-FBEE-412D-B4B4-D7A7CF9DDC15}"/>
              </a:ext>
            </a:extLst>
          </p:cNvPr>
          <p:cNvSpPr txBox="1"/>
          <p:nvPr/>
        </p:nvSpPr>
        <p:spPr>
          <a:xfrm>
            <a:off x="14863741" y="1795353"/>
            <a:ext cx="271909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8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</a:t>
            </a:r>
            <a:r>
              <a:rPr lang="ko-KR" altLang="en-US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결제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49" name="_x510516440" descr="EMB000006082954">
            <a:extLst>
              <a:ext uri="{FF2B5EF4-FFF2-40B4-BE49-F238E27FC236}">
                <a16:creationId xmlns:a16="http://schemas.microsoft.com/office/drawing/2014/main" id="{69CA93E2-F015-4509-A491-37BC87CE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4" y="2352633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92467478-65FA-4AD0-976A-F1BFFFE5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380" y="1797587"/>
            <a:ext cx="4094419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510520544" descr="EMB000006082958">
            <a:extLst>
              <a:ext uri="{FF2B5EF4-FFF2-40B4-BE49-F238E27FC236}">
                <a16:creationId xmlns:a16="http://schemas.microsoft.com/office/drawing/2014/main" id="{B530B400-463A-4670-9BB4-480E1E90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027" y="2339886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1C167555-0A14-4B30-ADD1-953389568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30867-44EF-4100-ACC2-A17BC2DAF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510514784" descr="EMB00000608295c">
            <a:extLst>
              <a:ext uri="{FF2B5EF4-FFF2-40B4-BE49-F238E27FC236}">
                <a16:creationId xmlns:a16="http://schemas.microsoft.com/office/drawing/2014/main" id="{F300F920-15AF-4385-80AA-0FA86616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242" y="2346260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522529552" descr="EMB00000608295e">
            <a:extLst>
              <a:ext uri="{FF2B5EF4-FFF2-40B4-BE49-F238E27FC236}">
                <a16:creationId xmlns:a16="http://schemas.microsoft.com/office/drawing/2014/main" id="{198D0B89-7BC4-4D75-AF34-51B692E4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879" y="2352633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2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9"/>
          <p:cNvSpPr txBox="1"/>
          <p:nvPr/>
        </p:nvSpPr>
        <p:spPr>
          <a:xfrm>
            <a:off x="200620" y="150636"/>
            <a:ext cx="7571780" cy="13047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4.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 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프로그램 구조 상세 설명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3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애플리케이션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6D5D36F-66DC-48CD-8F00-C25BE2C74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18CC7FD-E6DD-408E-A0E7-B24CF226A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B40E7F6D-F355-42D2-BA16-364A01EAA5A8}"/>
              </a:ext>
            </a:extLst>
          </p:cNvPr>
          <p:cNvSpPr txBox="1"/>
          <p:nvPr/>
        </p:nvSpPr>
        <p:spPr>
          <a:xfrm>
            <a:off x="1236684" y="1930037"/>
            <a:ext cx="331305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9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 </a:t>
            </a:r>
            <a:r>
              <a:rPr lang="ko-KR" altLang="en-US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충전기 클릭 화면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</a:t>
            </a: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00805583-9884-46FD-8581-B4EE7D5911CC}"/>
              </a:ext>
            </a:extLst>
          </p:cNvPr>
          <p:cNvSpPr txBox="1"/>
          <p:nvPr/>
        </p:nvSpPr>
        <p:spPr>
          <a:xfrm>
            <a:off x="4827562" y="1930036"/>
            <a:ext cx="4316438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10 .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</a:t>
            </a:r>
            <a:r>
              <a:rPr kumimoji="0" lang="ko-KR" altLang="en-US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사용 포인트 설정 후 충전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0AAABC24-2703-4ED9-AEB0-7BC69AF6E6F7}"/>
              </a:ext>
            </a:extLst>
          </p:cNvPr>
          <p:cNvSpPr txBox="1"/>
          <p:nvPr/>
        </p:nvSpPr>
        <p:spPr>
          <a:xfrm>
            <a:off x="10519136" y="1930035"/>
            <a:ext cx="3313049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11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 </a:t>
            </a:r>
            <a:r>
              <a:rPr kumimoji="0" lang="ko-KR" altLang="en-US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충전화면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EDAB384-FBEE-412D-B4B4-D7A7CF9DDC15}"/>
              </a:ext>
            </a:extLst>
          </p:cNvPr>
          <p:cNvSpPr txBox="1"/>
          <p:nvPr/>
        </p:nvSpPr>
        <p:spPr>
          <a:xfrm>
            <a:off x="14706600" y="1930035"/>
            <a:ext cx="271909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12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</a:t>
            </a:r>
            <a:r>
              <a:rPr lang="ko-KR" altLang="en-US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신고하기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89E996-88CF-4A1B-8B0F-8EC88657E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487785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510515144" descr="EMB000006082960">
            <a:extLst>
              <a:ext uri="{FF2B5EF4-FFF2-40B4-BE49-F238E27FC236}">
                <a16:creationId xmlns:a16="http://schemas.microsoft.com/office/drawing/2014/main" id="{075DC536-FD3B-48AD-8204-15547B5E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145" y="2528618"/>
            <a:ext cx="4073094" cy="73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510510608" descr="EMB000006082962">
            <a:extLst>
              <a:ext uri="{FF2B5EF4-FFF2-40B4-BE49-F238E27FC236}">
                <a16:creationId xmlns:a16="http://schemas.microsoft.com/office/drawing/2014/main" id="{60C3F3EE-EF05-4F8E-9772-B498D8FB3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622" y="2528618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_x522534088" descr="EMB00000608295a">
            <a:extLst>
              <a:ext uri="{FF2B5EF4-FFF2-40B4-BE49-F238E27FC236}">
                <a16:creationId xmlns:a16="http://schemas.microsoft.com/office/drawing/2014/main" id="{CF106DC6-8DEA-4939-824F-EA571589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" y="2528618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_x510513776" descr="EMB000006082972">
            <a:extLst>
              <a:ext uri="{FF2B5EF4-FFF2-40B4-BE49-F238E27FC236}">
                <a16:creationId xmlns:a16="http://schemas.microsoft.com/office/drawing/2014/main" id="{5C8BAAB8-841B-4922-AAF9-00F59A73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877" y="2528618"/>
            <a:ext cx="4073093" cy="73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22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9"/>
          <p:cNvSpPr txBox="1"/>
          <p:nvPr/>
        </p:nvSpPr>
        <p:spPr>
          <a:xfrm>
            <a:off x="200620" y="150636"/>
            <a:ext cx="7571780" cy="13047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4.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 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프로그램 구조 상세 설명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3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애플리케이션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6D5D36F-66DC-48CD-8F00-C25BE2C74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18CC7FD-E6DD-408E-A0E7-B24CF226A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B40E7F6D-F355-42D2-BA16-364A01EAA5A8}"/>
              </a:ext>
            </a:extLst>
          </p:cNvPr>
          <p:cNvSpPr txBox="1"/>
          <p:nvPr/>
        </p:nvSpPr>
        <p:spPr>
          <a:xfrm>
            <a:off x="215002" y="1936925"/>
            <a:ext cx="455476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13.  </a:t>
            </a:r>
            <a:r>
              <a:rPr kumimoji="0" lang="ko-KR" altLang="en-US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사용내역 메뉴의 날짜 설정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00805583-9884-46FD-8581-B4EE7D5911CC}"/>
              </a:ext>
            </a:extLst>
          </p:cNvPr>
          <p:cNvSpPr txBox="1"/>
          <p:nvPr/>
        </p:nvSpPr>
        <p:spPr>
          <a:xfrm>
            <a:off x="5261801" y="1936925"/>
            <a:ext cx="3313049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14 .  </a:t>
            </a:r>
            <a:r>
              <a:rPr lang="ko-KR" altLang="en-US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사</a:t>
            </a:r>
            <a:r>
              <a:rPr kumimoji="0" lang="ko-KR" altLang="en-US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용 내역  조회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0AAABC24-2703-4ED9-AEB0-7BC69AF6E6F7}"/>
              </a:ext>
            </a:extLst>
          </p:cNvPr>
          <p:cNvSpPr txBox="1"/>
          <p:nvPr/>
        </p:nvSpPr>
        <p:spPr>
          <a:xfrm>
            <a:off x="9713152" y="1901563"/>
            <a:ext cx="3313049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15.  NFC </a:t>
            </a:r>
            <a:r>
              <a:rPr kumimoji="0" lang="ko-KR" altLang="en-US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카드 등록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EDAB384-FBEE-412D-B4B4-D7A7CF9DDC15}"/>
              </a:ext>
            </a:extLst>
          </p:cNvPr>
          <p:cNvSpPr txBox="1"/>
          <p:nvPr/>
        </p:nvSpPr>
        <p:spPr>
          <a:xfrm>
            <a:off x="14317600" y="1752258"/>
            <a:ext cx="3379219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</a:t>
            </a: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6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</a:t>
            </a:r>
            <a:r>
              <a:rPr lang="ko-KR" altLang="en-US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관리자 아닐 경우 관리자메뉴 클릭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89E996-88CF-4A1B-8B0F-8EC88657E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487785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3" name="_x522534088" descr="EMB00000608295a">
            <a:extLst>
              <a:ext uri="{FF2B5EF4-FFF2-40B4-BE49-F238E27FC236}">
                <a16:creationId xmlns:a16="http://schemas.microsoft.com/office/drawing/2014/main" id="{CF106DC6-8DEA-4939-824F-EA571589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" y="2528618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D3E4388-7B4A-4586-8231-ACC700501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0602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57041952" descr="EMB000006082982">
            <a:extLst>
              <a:ext uri="{FF2B5EF4-FFF2-40B4-BE49-F238E27FC236}">
                <a16:creationId xmlns:a16="http://schemas.microsoft.com/office/drawing/2014/main" id="{759C222C-E2C9-40B0-9647-6FF2B86C2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5" y="2528618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1E719B-A35D-47B7-A71B-54C26951A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0602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257042240" descr="EMB000006082984">
            <a:extLst>
              <a:ext uri="{FF2B5EF4-FFF2-40B4-BE49-F238E27FC236}">
                <a16:creationId xmlns:a16="http://schemas.microsoft.com/office/drawing/2014/main" id="{B2BE0B55-2B95-4353-A342-FD73EB9B3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20" y="2528618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4BD8C8-3906-4296-889F-50637642D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0602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257043248" descr="EMB000006082986">
            <a:extLst>
              <a:ext uri="{FF2B5EF4-FFF2-40B4-BE49-F238E27FC236}">
                <a16:creationId xmlns:a16="http://schemas.microsoft.com/office/drawing/2014/main" id="{863945D8-1106-4797-BBFE-4C7427499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86" y="2537410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F8FC2D3E-FBA3-46DA-9E74-19C2D845C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0602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3" name="_x510512336" descr="EMB000006082988">
            <a:extLst>
              <a:ext uri="{FF2B5EF4-FFF2-40B4-BE49-F238E27FC236}">
                <a16:creationId xmlns:a16="http://schemas.microsoft.com/office/drawing/2014/main" id="{9BC0AC6F-D9CE-49CC-BAEF-0CC1AC73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0653" y="2528618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8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9"/>
          <p:cNvSpPr txBox="1"/>
          <p:nvPr/>
        </p:nvSpPr>
        <p:spPr>
          <a:xfrm>
            <a:off x="200620" y="150636"/>
            <a:ext cx="7571780" cy="13047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4.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 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프로그램 구조 상세 설명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kumimoji="0" lang="ko-KR" altLang="en-US" sz="4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30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애플리케이션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6D5D36F-66DC-48CD-8F00-C25BE2C74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18CC7FD-E6DD-408E-A0E7-B24CF226A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00805583-9884-46FD-8581-B4EE7D5911CC}"/>
              </a:ext>
            </a:extLst>
          </p:cNvPr>
          <p:cNvSpPr txBox="1"/>
          <p:nvPr/>
        </p:nvSpPr>
        <p:spPr>
          <a:xfrm>
            <a:off x="3866052" y="1745368"/>
            <a:ext cx="4316438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17 .  </a:t>
            </a:r>
            <a:r>
              <a:rPr kumimoji="0" lang="ko-KR" altLang="en-US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관리자 메뉴의 총 수입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        </a:t>
            </a:r>
            <a:r>
              <a:rPr kumimoji="0" lang="ko-KR" altLang="en-US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전력 사용량 내역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0AAABC24-2703-4ED9-AEB0-7BC69AF6E6F7}"/>
              </a:ext>
            </a:extLst>
          </p:cNvPr>
          <p:cNvSpPr txBox="1"/>
          <p:nvPr/>
        </p:nvSpPr>
        <p:spPr>
          <a:xfrm>
            <a:off x="9677400" y="1930033"/>
            <a:ext cx="3313049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</a:t>
            </a:r>
            <a:r>
              <a:rPr lang="en-US" altLang="ko-KR" sz="2400" kern="0" spc="-300" dirty="0">
                <a:solidFill>
                  <a:srgbClr val="7E4218"/>
                </a:solidFill>
                <a:latin typeface="맑은 고딕"/>
                <a:ea typeface="맑은 고딕"/>
              </a:rPr>
              <a:t>8</a:t>
            </a:r>
            <a:r>
              <a:rPr kumimoji="0" lang="en-US" altLang="ko-KR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 </a:t>
            </a:r>
            <a:r>
              <a:rPr kumimoji="0" lang="ko-KR" altLang="en-US" sz="24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고장신고내역 화면</a:t>
            </a:r>
            <a:endParaRPr kumimoji="0" lang="en-US" altLang="ko-KR" sz="24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89E996-88CF-4A1B-8B0F-8EC88657E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487785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4" name="_x515652128" descr="EMB00000608298a">
            <a:extLst>
              <a:ext uri="{FF2B5EF4-FFF2-40B4-BE49-F238E27FC236}">
                <a16:creationId xmlns:a16="http://schemas.microsoft.com/office/drawing/2014/main" id="{5A7BE898-5141-41AB-99B0-8EF0F873D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002" y="2528618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510520616" descr="EMB00000608298c">
            <a:extLst>
              <a:ext uri="{FF2B5EF4-FFF2-40B4-BE49-F238E27FC236}">
                <a16:creationId xmlns:a16="http://schemas.microsoft.com/office/drawing/2014/main" id="{219499B3-4B19-4CF8-91E0-DEF410F59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528618"/>
            <a:ext cx="4073094" cy="7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03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068" y="2753306"/>
            <a:ext cx="17657863" cy="5448217"/>
            <a:chOff x="1755571" y="3856728"/>
            <a:chExt cx="17657863" cy="54482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5571" y="3856728"/>
              <a:ext cx="17657863" cy="544821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35937" y="5048445"/>
            <a:ext cx="9616123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6900" kern="0" spc="-300" dirty="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 </a:t>
            </a:r>
            <a:r>
              <a:rPr lang="en-US" altLang="ko-KR" sz="6900" kern="0" spc="-300" dirty="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6900" kern="0" spc="-300" dirty="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988FB7-AFBB-4555-9228-3A82D3024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729" y="6041249"/>
            <a:ext cx="2132471" cy="2132471"/>
          </a:xfrm>
          <a:prstGeom prst="rect">
            <a:avLst/>
          </a:prstGeom>
        </p:spPr>
      </p:pic>
      <p:sp>
        <p:nvSpPr>
          <p:cNvPr id="7" name="Object 20">
            <a:extLst>
              <a:ext uri="{FF2B5EF4-FFF2-40B4-BE49-F238E27FC236}">
                <a16:creationId xmlns:a16="http://schemas.microsoft.com/office/drawing/2014/main" id="{87E3B0B5-531D-4D3E-9295-0641F5E1B85A}"/>
              </a:ext>
            </a:extLst>
          </p:cNvPr>
          <p:cNvSpPr txBox="1"/>
          <p:nvPr/>
        </p:nvSpPr>
        <p:spPr>
          <a:xfrm>
            <a:off x="6601434" y="4076700"/>
            <a:ext cx="508513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어디든 전기차 충전 어댑터</a:t>
            </a:r>
            <a:endParaRPr kumimoji="0" lang="en-US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373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9"/>
          <p:cNvSpPr txBox="1"/>
          <p:nvPr/>
        </p:nvSpPr>
        <p:spPr>
          <a:xfrm>
            <a:off x="200620" y="293511"/>
            <a:ext cx="4980980" cy="13234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5. 1 </a:t>
            </a:r>
            <a:r>
              <a:rPr lang="ko-KR" altLang="en-US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기대 효과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4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5" name="Object 9"/>
          <p:cNvSpPr txBox="1"/>
          <p:nvPr/>
        </p:nvSpPr>
        <p:spPr>
          <a:xfrm>
            <a:off x="12368845" y="9574780"/>
            <a:ext cx="3633155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공정한 전력 거래</a:t>
            </a:r>
            <a:endParaRPr kumimoji="0" lang="en-US" altLang="ko-KR" sz="3200" b="0" i="0" u="none" strike="noStrike" kern="0" cap="none" spc="-300" normalizeH="0" baseline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6" name="Object 9"/>
          <p:cNvSpPr txBox="1"/>
          <p:nvPr/>
        </p:nvSpPr>
        <p:spPr>
          <a:xfrm>
            <a:off x="1828800" y="5143500"/>
            <a:ext cx="633352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간단한 설치로  빠른 인프라 확장</a:t>
            </a:r>
            <a:endParaRPr kumimoji="0" lang="ko-KR" altLang="en-US" sz="3200" b="0" i="0" u="none" strike="noStrike" kern="0" cap="none" spc="-300" normalizeH="0" baseline="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1905000" y="9574780"/>
            <a:ext cx="62484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공유 전기로 다양한  활용 가능</a:t>
            </a:r>
            <a:endParaRPr kumimoji="0" lang="ko-KR" altLang="en-US" sz="3200" b="0" i="0" u="none" strike="noStrike" kern="0" cap="none" spc="-300" normalizeH="0" baseline="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6400" y="5807603"/>
            <a:ext cx="5284586" cy="37671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96600" y="6059022"/>
            <a:ext cx="5562600" cy="3485108"/>
          </a:xfrm>
          <a:prstGeom prst="rect">
            <a:avLst/>
          </a:prstGeom>
        </p:spPr>
      </p:pic>
      <p:sp>
        <p:nvSpPr>
          <p:cNvPr id="19" name="Object 9"/>
          <p:cNvSpPr txBox="1"/>
          <p:nvPr/>
        </p:nvSpPr>
        <p:spPr>
          <a:xfrm>
            <a:off x="12459074" y="5334466"/>
            <a:ext cx="2704726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전기 도난 방지</a:t>
            </a:r>
            <a:endParaRPr kumimoji="0" lang="en-US" altLang="ko-KR" sz="3200" b="0" i="0" u="none" strike="noStrike" kern="0" cap="none" spc="-300" normalizeH="0" baseline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2842" y="1104900"/>
            <a:ext cx="4509158" cy="3505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09800" y="1181100"/>
            <a:ext cx="4671848" cy="3352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sp>
        <p:nvSpPr>
          <p:cNvPr id="10" name="Object 9"/>
          <p:cNvSpPr txBox="1"/>
          <p:nvPr/>
        </p:nvSpPr>
        <p:spPr>
          <a:xfrm>
            <a:off x="200620" y="293511"/>
            <a:ext cx="4980980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0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4000" kern="0" spc="-300" dirty="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4000" b="0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kern="0" spc="-300" dirty="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방안</a:t>
            </a:r>
            <a:endParaRPr kumimoji="0" lang="en-US" altLang="ko-KR" sz="40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9"/>
          <p:cNvSpPr txBox="1"/>
          <p:nvPr/>
        </p:nvSpPr>
        <p:spPr>
          <a:xfrm>
            <a:off x="8077200" y="5137158"/>
            <a:ext cx="22098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전기차 산업 분야</a:t>
            </a:r>
            <a:endParaRPr kumimoji="0" lang="en-US" altLang="ko-KR" sz="2400" b="1" i="0" u="none" strike="noStrike" kern="0" cap="none" spc="-300" normalizeH="0" baseline="0" dirty="0">
              <a:solidFill>
                <a:srgbClr val="7E421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12407444" y="9572705"/>
            <a:ext cx="26670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-30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신재생 에너지 분야</a:t>
            </a:r>
            <a:endParaRPr kumimoji="0" lang="en-US" altLang="ko-KR" sz="2400" b="1" i="0" u="none" strike="noStrike" kern="0" cap="none" spc="-300" normalizeH="0" baseline="0" dirty="0">
              <a:solidFill>
                <a:srgbClr val="7E421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9"/>
          <p:cNvSpPr txBox="1"/>
          <p:nvPr/>
        </p:nvSpPr>
        <p:spPr>
          <a:xfrm>
            <a:off x="3199701" y="9573790"/>
            <a:ext cx="21336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공유 전기 분야</a:t>
            </a:r>
            <a:endParaRPr kumimoji="0" lang="en-US" altLang="ko-KR" sz="2400" b="1" i="0" u="none" strike="noStrike" kern="0" cap="none" spc="-300" normalizeH="0" baseline="0">
              <a:solidFill>
                <a:srgbClr val="7E421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76476" y="1212833"/>
            <a:ext cx="6291724" cy="38982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5692374"/>
            <a:ext cx="6856602" cy="383620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10800" y="5624945"/>
            <a:ext cx="6856602" cy="3929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1"/>
          <p:cNvGrpSpPr/>
          <p:nvPr/>
        </p:nvGrpSpPr>
        <p:grpSpPr>
          <a:xfrm>
            <a:off x="4082970" y="517164"/>
            <a:ext cx="838200" cy="9315449"/>
            <a:chOff x="1755571" y="3856728"/>
            <a:chExt cx="17657864" cy="5448217"/>
          </a:xfrm>
        </p:grpSpPr>
        <p:pic>
          <p:nvPicPr>
            <p:cNvPr id="32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55571" y="3856728"/>
              <a:ext cx="17657864" cy="5448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71600" y="752981"/>
            <a:ext cx="1804772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0" i="0" u="none" strike="noStrike" kern="0" cap="none" spc="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목차</a:t>
            </a:r>
            <a:endParaRPr kumimoji="0" lang="en-US" sz="4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43599" y="2164080"/>
            <a:ext cx="7253996" cy="5772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4</a:t>
            </a:r>
            <a:r>
              <a:rPr kumimoji="0" lang="en-US" altLang="ko-KR" sz="3200" b="0" i="0" u="none" strike="noStrike" kern="0" cap="none" spc="2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프로그램 구조 및 파일 구성도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43600" y="2973705"/>
            <a:ext cx="6781800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4</a:t>
            </a:r>
            <a:r>
              <a:rPr kumimoji="0" lang="en-US" altLang="ko-KR" sz="3200" b="0" i="0" u="none" strike="noStrike" kern="0" cap="none" spc="2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.2 </a:t>
            </a:r>
            <a:r>
              <a:rPr lang="ko-KR" altLang="en-US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프로그램 구조 상세 설명</a:t>
            </a:r>
          </a:p>
        </p:txBody>
      </p:sp>
      <p:sp>
        <p:nvSpPr>
          <p:cNvPr id="24" name="Object 20"/>
          <p:cNvSpPr txBox="1"/>
          <p:nvPr/>
        </p:nvSpPr>
        <p:spPr>
          <a:xfrm>
            <a:off x="5518430" y="3695700"/>
            <a:ext cx="8686600" cy="6444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5</a:t>
            </a:r>
            <a:r>
              <a:rPr kumimoji="0" lang="en-US" altLang="ko-KR" sz="3600" b="0" i="0" u="none" strike="noStrike" kern="0" cap="none" spc="2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lang="ko-KR" altLang="en-US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기대효과 및 활용방안</a:t>
            </a:r>
            <a:endParaRPr kumimoji="0" lang="en-US" sz="36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Object 18"/>
          <p:cNvSpPr txBox="1"/>
          <p:nvPr/>
        </p:nvSpPr>
        <p:spPr>
          <a:xfrm>
            <a:off x="5654286" y="1460867"/>
            <a:ext cx="5180482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4</a:t>
            </a:r>
            <a:r>
              <a:rPr kumimoji="0" lang="en-US" altLang="ko-KR" sz="3600" b="0" i="0" u="none" strike="noStrike" kern="0" cap="none" spc="2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r>
              <a:rPr lang="ko-KR" altLang="en-US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소프트웨어 설명</a:t>
            </a:r>
            <a:endParaRPr kumimoji="0" lang="en-US" sz="3600" b="0" i="0" u="none" strike="noStrike" kern="0" cap="none" spc="200" normalizeH="0" baseline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7" name="Object 20"/>
          <p:cNvSpPr txBox="1"/>
          <p:nvPr/>
        </p:nvSpPr>
        <p:spPr>
          <a:xfrm>
            <a:off x="5518430" y="5813988"/>
            <a:ext cx="6339594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6</a:t>
            </a:r>
            <a:r>
              <a:rPr kumimoji="0" lang="en-US" altLang="ko-KR" sz="3600" b="0" i="0" u="none" strike="noStrike" kern="0" cap="none" spc="2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kumimoji="0" lang="ko-KR" altLang="en-US" sz="3600" b="0" i="0" u="none" strike="noStrike" kern="0" cap="none" spc="2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팀원 소개</a:t>
            </a:r>
          </a:p>
        </p:txBody>
      </p:sp>
      <p:sp>
        <p:nvSpPr>
          <p:cNvPr id="28" name="Object 20"/>
          <p:cNvSpPr txBox="1"/>
          <p:nvPr/>
        </p:nvSpPr>
        <p:spPr>
          <a:xfrm>
            <a:off x="5518430" y="6624584"/>
            <a:ext cx="6339594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600" b="0" i="0" u="none" strike="noStrike" kern="0" cap="none" spc="2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7. </a:t>
            </a:r>
            <a:r>
              <a:rPr lang="ko-KR" altLang="en-US" sz="3600" kern="0" spc="200">
                <a:solidFill>
                  <a:srgbClr val="7E4218"/>
                </a:solidFill>
                <a:latin typeface="맑은 고딕"/>
                <a:ea typeface="맑은 고딕"/>
              </a:rPr>
              <a:t>일정</a:t>
            </a:r>
          </a:p>
        </p:txBody>
      </p:sp>
      <p:sp>
        <p:nvSpPr>
          <p:cNvPr id="16" name="Object 19"/>
          <p:cNvSpPr txBox="1"/>
          <p:nvPr/>
        </p:nvSpPr>
        <p:spPr>
          <a:xfrm>
            <a:off x="5827767" y="4450080"/>
            <a:ext cx="7253996" cy="5788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0" cap="none" spc="2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5.1 </a:t>
            </a:r>
            <a:r>
              <a:rPr lang="ko-KR" altLang="en-US" sz="3200" kern="0" spc="200">
                <a:solidFill>
                  <a:srgbClr val="7E4218"/>
                </a:solidFill>
                <a:latin typeface="맑은 고딕"/>
                <a:ea typeface="맑은 고딕"/>
              </a:rPr>
              <a:t>기대효과</a:t>
            </a:r>
            <a:endParaRPr kumimoji="0" lang="en-US" sz="3200" b="0" i="0" u="none" strike="noStrike" kern="0" cap="none" spc="200" normalizeH="0" baseline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Object 19"/>
          <p:cNvSpPr txBox="1"/>
          <p:nvPr/>
        </p:nvSpPr>
        <p:spPr>
          <a:xfrm>
            <a:off x="5827767" y="5107305"/>
            <a:ext cx="7253996" cy="58215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0" cap="none" spc="2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5.2 </a:t>
            </a:r>
            <a:r>
              <a:rPr kumimoji="0" lang="ko-KR" altLang="en-US" sz="3200" b="0" i="0" u="none" strike="noStrike" kern="0" cap="none" spc="2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활용방안</a:t>
            </a:r>
            <a:endParaRPr kumimoji="0" lang="en-US" sz="3200" b="0" i="0" u="none" strike="noStrike" kern="0" cap="none" spc="200" normalizeH="0" baseline="0">
              <a:solidFill>
                <a:srgbClr val="7E4218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068" y="2781300"/>
            <a:ext cx="17657864" cy="5448217"/>
            <a:chOff x="1755571" y="3856728"/>
            <a:chExt cx="17657864" cy="54482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55571" y="3856728"/>
              <a:ext cx="17657864" cy="544821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464984" y="5145405"/>
            <a:ext cx="5358028" cy="115225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6900" kern="0" spc="-300">
                <a:solidFill>
                  <a:srgbClr val="7E4218"/>
                </a:solidFill>
                <a:latin typeface="맑은 고딕"/>
                <a:ea typeface="맑은 고딕"/>
              </a:rPr>
              <a:t>6</a:t>
            </a:r>
            <a:r>
              <a:rPr kumimoji="0" lang="en-US" sz="69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kumimoji="0" lang="ko-KR" altLang="en-US" sz="69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팀원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4200" y="4429032"/>
            <a:ext cx="2132471" cy="2132471"/>
          </a:xfrm>
          <a:prstGeom prst="rect">
            <a:avLst/>
          </a:prstGeom>
        </p:spPr>
      </p:pic>
      <p:sp>
        <p:nvSpPr>
          <p:cNvPr id="7" name="Object 20"/>
          <p:cNvSpPr txBox="1"/>
          <p:nvPr/>
        </p:nvSpPr>
        <p:spPr>
          <a:xfrm>
            <a:off x="6601434" y="4076700"/>
            <a:ext cx="508513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어디든 전기차 충전 어댑터</a:t>
            </a:r>
            <a:endParaRPr kumimoji="0" 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1"/>
          <p:cNvGrpSpPr/>
          <p:nvPr/>
        </p:nvGrpSpPr>
        <p:grpSpPr>
          <a:xfrm>
            <a:off x="1224739" y="2453640"/>
            <a:ext cx="15637456" cy="6594645"/>
            <a:chOff x="1801086" y="4374645"/>
            <a:chExt cx="15626373" cy="6140250"/>
          </a:xfrm>
        </p:grpSpPr>
        <p:pic>
          <p:nvPicPr>
            <p:cNvPr id="3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01086" y="4374645"/>
              <a:ext cx="15626373" cy="6140250"/>
            </a:xfrm>
            <a:prstGeom prst="rect">
              <a:avLst/>
            </a:prstGeom>
          </p:spPr>
        </p:pic>
      </p:grpSp>
      <p:sp>
        <p:nvSpPr>
          <p:cNvPr id="53" name="직사각형 52"/>
          <p:cNvSpPr/>
          <p:nvPr/>
        </p:nvSpPr>
        <p:spPr>
          <a:xfrm>
            <a:off x="1371600" y="2636287"/>
            <a:ext cx="15319624" cy="622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30" latinLnBrk="0">
              <a:defRPr/>
            </a:pPr>
            <a:endParaRPr lang="ko-KR" altLang="en-US" sz="120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sp>
        <p:nvSpPr>
          <p:cNvPr id="10" name="Object 9"/>
          <p:cNvSpPr txBox="1"/>
          <p:nvPr/>
        </p:nvSpPr>
        <p:spPr>
          <a:xfrm>
            <a:off x="200620" y="251948"/>
            <a:ext cx="4980980" cy="89867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609630" latinLnBrk="0">
              <a:defRPr/>
            </a:pPr>
            <a:r>
              <a:rPr lang="en-US" altLang="ko-KR" sz="2667" kern="0" spc="-200">
                <a:solidFill>
                  <a:srgbClr val="7E4218"/>
                </a:solidFill>
                <a:latin typeface="맑은 고딕"/>
                <a:ea typeface="맑은 고딕"/>
              </a:rPr>
              <a:t>6. Team Members</a:t>
            </a:r>
          </a:p>
          <a:p>
            <a:pPr defTabSz="609630" latinLnBrk="0">
              <a:defRPr/>
            </a:pPr>
            <a:endParaRPr lang="en-US" sz="2667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Object 5"/>
          <p:cNvSpPr txBox="1"/>
          <p:nvPr/>
        </p:nvSpPr>
        <p:spPr>
          <a:xfrm>
            <a:off x="12901358" y="3242440"/>
            <a:ext cx="2928328" cy="3796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defTabSz="609630" latinLnBrk="0">
              <a:defRPr/>
            </a:pPr>
            <a:r>
              <a:rPr lang="ko-KR" altLang="en-US" sz="1867">
                <a:solidFill>
                  <a:srgbClr val="8A3F20"/>
                </a:solidFill>
                <a:latin typeface="맑은 고딕"/>
                <a:ea typeface="맑은 고딕"/>
              </a:rPr>
              <a:t>홍민희</a:t>
            </a:r>
            <a:endParaRPr lang="en-US" sz="12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pSp>
        <p:nvGrpSpPr>
          <p:cNvPr id="35" name="그룹 1007"/>
          <p:cNvGrpSpPr/>
          <p:nvPr/>
        </p:nvGrpSpPr>
        <p:grpSpPr>
          <a:xfrm>
            <a:off x="2140182" y="3955188"/>
            <a:ext cx="13806574" cy="82231"/>
            <a:chOff x="2710984" y="5472333"/>
            <a:chExt cx="13806575" cy="82231"/>
          </a:xfrm>
        </p:grpSpPr>
        <p:pic>
          <p:nvPicPr>
            <p:cNvPr id="36" name="Object 2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710984" y="5472333"/>
              <a:ext cx="13806575" cy="82231"/>
            </a:xfrm>
            <a:prstGeom prst="rect">
              <a:avLst/>
            </a:prstGeom>
          </p:spPr>
        </p:pic>
      </p:grpSp>
      <p:grpSp>
        <p:nvGrpSpPr>
          <p:cNvPr id="37" name="그룹 1008"/>
          <p:cNvGrpSpPr/>
          <p:nvPr/>
        </p:nvGrpSpPr>
        <p:grpSpPr>
          <a:xfrm>
            <a:off x="3669039" y="3962550"/>
            <a:ext cx="125089" cy="125089"/>
            <a:chOff x="4239842" y="5450904"/>
            <a:chExt cx="125090" cy="125090"/>
          </a:xfrm>
        </p:grpSpPr>
        <p:pic>
          <p:nvPicPr>
            <p:cNvPr id="38" name="Object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9842" y="5450904"/>
              <a:ext cx="125090" cy="125090"/>
            </a:xfrm>
            <a:prstGeom prst="rect">
              <a:avLst/>
            </a:prstGeom>
          </p:spPr>
        </p:pic>
      </p:grpSp>
      <p:grpSp>
        <p:nvGrpSpPr>
          <p:cNvPr id="39" name="그룹 1009"/>
          <p:cNvGrpSpPr/>
          <p:nvPr/>
        </p:nvGrpSpPr>
        <p:grpSpPr>
          <a:xfrm>
            <a:off x="7208814" y="3962550"/>
            <a:ext cx="125089" cy="125089"/>
            <a:chOff x="7779617" y="5450904"/>
            <a:chExt cx="125090" cy="125090"/>
          </a:xfrm>
        </p:grpSpPr>
        <p:pic>
          <p:nvPicPr>
            <p:cNvPr id="40" name="Object 2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779617" y="5450904"/>
              <a:ext cx="125090" cy="125090"/>
            </a:xfrm>
            <a:prstGeom prst="rect">
              <a:avLst/>
            </a:prstGeom>
          </p:spPr>
        </p:pic>
      </p:grpSp>
      <p:grpSp>
        <p:nvGrpSpPr>
          <p:cNvPr id="41" name="그룹 1010"/>
          <p:cNvGrpSpPr/>
          <p:nvPr/>
        </p:nvGrpSpPr>
        <p:grpSpPr>
          <a:xfrm>
            <a:off x="14288367" y="3962550"/>
            <a:ext cx="125089" cy="125089"/>
            <a:chOff x="14859169" y="5450904"/>
            <a:chExt cx="125090" cy="125090"/>
          </a:xfrm>
        </p:grpSpPr>
        <p:pic>
          <p:nvPicPr>
            <p:cNvPr id="42" name="Object 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859169" y="5450904"/>
              <a:ext cx="125090" cy="125090"/>
            </a:xfrm>
            <a:prstGeom prst="rect">
              <a:avLst/>
            </a:prstGeom>
          </p:spPr>
        </p:pic>
      </p:grpSp>
      <p:grpSp>
        <p:nvGrpSpPr>
          <p:cNvPr id="43" name="그룹 1011"/>
          <p:cNvGrpSpPr/>
          <p:nvPr/>
        </p:nvGrpSpPr>
        <p:grpSpPr>
          <a:xfrm>
            <a:off x="10748590" y="3962550"/>
            <a:ext cx="125089" cy="125089"/>
            <a:chOff x="11319393" y="5450904"/>
            <a:chExt cx="125090" cy="125090"/>
          </a:xfrm>
        </p:grpSpPr>
        <p:pic>
          <p:nvPicPr>
            <p:cNvPr id="44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319393" y="5450904"/>
              <a:ext cx="125090" cy="125090"/>
            </a:xfrm>
            <a:prstGeom prst="rect">
              <a:avLst/>
            </a:prstGeom>
          </p:spPr>
        </p:pic>
      </p:grpSp>
      <p:sp>
        <p:nvSpPr>
          <p:cNvPr id="45" name="Object 38"/>
          <p:cNvSpPr txBox="1"/>
          <p:nvPr/>
        </p:nvSpPr>
        <p:spPr>
          <a:xfrm>
            <a:off x="9380692" y="3213651"/>
            <a:ext cx="2928328" cy="3796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defTabSz="609630" latinLnBrk="0">
              <a:defRPr/>
            </a:pPr>
            <a:r>
              <a:rPr lang="ko-KR" altLang="en-US" sz="1867">
                <a:solidFill>
                  <a:srgbClr val="8A3F20"/>
                </a:solidFill>
                <a:latin typeface="맑은 고딕"/>
                <a:ea typeface="맑은 고딕"/>
              </a:rPr>
              <a:t>손영준</a:t>
            </a:r>
            <a:endParaRPr lang="en-US" sz="12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6" name="Object 40"/>
          <p:cNvSpPr txBox="1"/>
          <p:nvPr/>
        </p:nvSpPr>
        <p:spPr>
          <a:xfrm>
            <a:off x="5860027" y="3213651"/>
            <a:ext cx="2928328" cy="3796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defTabSz="609630" latinLnBrk="0">
              <a:defRPr/>
            </a:pPr>
            <a:r>
              <a:rPr lang="ko-KR" altLang="en-US" sz="1867">
                <a:solidFill>
                  <a:srgbClr val="8A3F20"/>
                </a:solidFill>
                <a:latin typeface="맑은 고딕"/>
                <a:ea typeface="맑은 고딕"/>
              </a:rPr>
              <a:t>최준혁</a:t>
            </a:r>
            <a:endParaRPr lang="en-US" sz="12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7" name="Object 42"/>
          <p:cNvSpPr txBox="1"/>
          <p:nvPr/>
        </p:nvSpPr>
        <p:spPr>
          <a:xfrm>
            <a:off x="2339362" y="3213651"/>
            <a:ext cx="2928329" cy="3796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defTabSz="609630" latinLnBrk="0">
              <a:defRPr/>
            </a:pPr>
            <a:r>
              <a:rPr lang="ko-KR" altLang="en-US" sz="1867">
                <a:solidFill>
                  <a:srgbClr val="8A3F20"/>
                </a:solidFill>
                <a:latin typeface="맑은 고딕"/>
                <a:ea typeface="맑은 고딕"/>
              </a:rPr>
              <a:t>유영학</a:t>
            </a:r>
            <a:endParaRPr lang="en-US" sz="12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5" name="Object 42"/>
          <p:cNvSpPr txBox="1"/>
          <p:nvPr/>
        </p:nvSpPr>
        <p:spPr>
          <a:xfrm>
            <a:off x="2253271" y="6961644"/>
            <a:ext cx="2928329" cy="6669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defTabSz="609630" latinLnBrk="0">
              <a:defRPr/>
            </a:pPr>
            <a:r>
              <a:rPr lang="ko-KR" altLang="en-US" sz="1867">
                <a:solidFill>
                  <a:srgbClr val="8A3F20"/>
                </a:solidFill>
                <a:latin typeface="맑은 고딕"/>
                <a:ea typeface="맑은 고딕"/>
              </a:rPr>
              <a:t>팀장</a:t>
            </a:r>
          </a:p>
          <a:p>
            <a:pPr algn="ctr" defTabSz="609630" latinLnBrk="0">
              <a:defRPr/>
            </a:pPr>
            <a:r>
              <a:rPr lang="ko-KR" altLang="en-US" sz="1867">
                <a:solidFill>
                  <a:srgbClr val="8A3F20"/>
                </a:solidFill>
                <a:latin typeface="맑은 고딕"/>
                <a:ea typeface="맑은 고딕"/>
              </a:rPr>
              <a:t>프로젝트 총괄 매니저</a:t>
            </a:r>
            <a:endParaRPr lang="en-US" sz="1867">
              <a:solidFill>
                <a:srgbClr val="8A3F20"/>
              </a:solidFill>
              <a:latin typeface="맑은 고딕"/>
              <a:ea typeface="맑은 고딕"/>
            </a:endParaRPr>
          </a:p>
        </p:txBody>
      </p:sp>
      <p:sp>
        <p:nvSpPr>
          <p:cNvPr id="56" name="Object 42"/>
          <p:cNvSpPr txBox="1"/>
          <p:nvPr/>
        </p:nvSpPr>
        <p:spPr>
          <a:xfrm>
            <a:off x="6063271" y="6904363"/>
            <a:ext cx="2928328" cy="3796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defTabSz="609630" latinLnBrk="0">
              <a:defRPr/>
            </a:pPr>
            <a:r>
              <a:rPr lang="ko-KR" altLang="en-US" sz="1867">
                <a:solidFill>
                  <a:srgbClr val="8A3F20"/>
                </a:solidFill>
                <a:latin typeface="맑은 고딕"/>
                <a:ea typeface="맑은 고딕"/>
              </a:rPr>
              <a:t>프론트엔드 개발자</a:t>
            </a:r>
            <a:endParaRPr lang="en-US" sz="12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7" name="Object 42"/>
          <p:cNvSpPr txBox="1"/>
          <p:nvPr/>
        </p:nvSpPr>
        <p:spPr>
          <a:xfrm>
            <a:off x="9621720" y="6866922"/>
            <a:ext cx="2928328" cy="6669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defTabSz="609630" latinLnBrk="0">
              <a:defRPr/>
            </a:pPr>
            <a:r>
              <a:rPr lang="ko-KR" altLang="en-US" sz="1867">
                <a:solidFill>
                  <a:srgbClr val="8A3F20"/>
                </a:solidFill>
                <a:latin typeface="맑은 고딕"/>
                <a:ea typeface="맑은 고딕"/>
              </a:rPr>
              <a:t>백엔드</a:t>
            </a:r>
          </a:p>
          <a:p>
            <a:pPr algn="ctr" defTabSz="609630" latinLnBrk="0">
              <a:defRPr/>
            </a:pPr>
            <a:r>
              <a:rPr lang="ko-KR" altLang="en-US" sz="1867">
                <a:solidFill>
                  <a:srgbClr val="8A3F20"/>
                </a:solidFill>
                <a:latin typeface="맑은 고딕"/>
                <a:ea typeface="맑은 고딕"/>
              </a:rPr>
              <a:t>개발자</a:t>
            </a:r>
            <a:endParaRPr lang="en-US" sz="12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8" name="Object 42"/>
          <p:cNvSpPr txBox="1"/>
          <p:nvPr/>
        </p:nvSpPr>
        <p:spPr>
          <a:xfrm>
            <a:off x="13076126" y="6905665"/>
            <a:ext cx="2928328" cy="6669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defTabSz="609630" latinLnBrk="0">
              <a:defRPr/>
            </a:pPr>
            <a:r>
              <a:rPr lang="ko-KR" altLang="en-US" sz="1867">
                <a:solidFill>
                  <a:srgbClr val="8A3F20"/>
                </a:solidFill>
                <a:latin typeface="맑은 고딕"/>
                <a:ea typeface="맑은 고딕"/>
              </a:rPr>
              <a:t>하드웨어 설계</a:t>
            </a:r>
          </a:p>
          <a:p>
            <a:pPr algn="ctr" defTabSz="609630" latinLnBrk="0">
              <a:defRPr/>
            </a:pPr>
            <a:r>
              <a:rPr lang="ko-KR" altLang="en-US" sz="1867">
                <a:solidFill>
                  <a:srgbClr val="8A3F20"/>
                </a:solidFill>
                <a:latin typeface="맑은 고딕"/>
                <a:ea typeface="맑은 고딕"/>
              </a:rPr>
              <a:t>문서작성</a:t>
            </a:r>
            <a:endParaRPr lang="en-US" sz="12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30" name="그림 1" descr="여성 프로필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998026" y="4315960"/>
            <a:ext cx="2870004" cy="2870004"/>
          </a:xfrm>
          <a:prstGeom prst="rect">
            <a:avLst/>
          </a:prstGeom>
        </p:spPr>
      </p:pic>
      <p:pic>
        <p:nvPicPr>
          <p:cNvPr id="31" name="그림 1" descr="남자 옆모습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59126" y="4332568"/>
            <a:ext cx="2870004" cy="2870004"/>
          </a:xfrm>
          <a:prstGeom prst="rect">
            <a:avLst/>
          </a:prstGeom>
        </p:spPr>
      </p:pic>
      <p:pic>
        <p:nvPicPr>
          <p:cNvPr id="49" name="그림 1" descr="남자 옆모습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918350" y="4332568"/>
            <a:ext cx="2870004" cy="2870004"/>
          </a:xfrm>
          <a:prstGeom prst="rect">
            <a:avLst/>
          </a:prstGeom>
        </p:spPr>
      </p:pic>
      <p:pic>
        <p:nvPicPr>
          <p:cNvPr id="51" name="그림 1" descr="남자 옆모습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19351" y="4331701"/>
            <a:ext cx="2870004" cy="2870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068" y="2753306"/>
            <a:ext cx="17657864" cy="5448217"/>
            <a:chOff x="1755571" y="3856728"/>
            <a:chExt cx="17657864" cy="54482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55571" y="3856728"/>
              <a:ext cx="17657864" cy="544821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550835" y="5135880"/>
            <a:ext cx="3186327" cy="11541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6900" kern="0" spc="-300">
                <a:solidFill>
                  <a:srgbClr val="7E4218"/>
                </a:solidFill>
                <a:latin typeface="맑은 고딕"/>
                <a:ea typeface="맑은 고딕"/>
              </a:rPr>
              <a:t>7</a:t>
            </a:r>
            <a:r>
              <a:rPr kumimoji="0" lang="en-US" sz="69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kumimoji="0" lang="ko-KR" altLang="en-US" sz="69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4200" y="4429032"/>
            <a:ext cx="2132471" cy="2132471"/>
          </a:xfrm>
          <a:prstGeom prst="rect">
            <a:avLst/>
          </a:prstGeom>
        </p:spPr>
      </p:pic>
      <p:sp>
        <p:nvSpPr>
          <p:cNvPr id="7" name="Object 20"/>
          <p:cNvSpPr txBox="1"/>
          <p:nvPr/>
        </p:nvSpPr>
        <p:spPr>
          <a:xfrm>
            <a:off x="6601434" y="4076700"/>
            <a:ext cx="508513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어디든 전기차 충전 어댑터</a:t>
            </a:r>
            <a:endParaRPr kumimoji="0" 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99182808" descr="EMB000028c8767f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74168" y="979310"/>
            <a:ext cx="15466031" cy="9193389"/>
          </a:xfrm>
          <a:prstGeom prst="rect">
            <a:avLst/>
          </a:prstGeom>
          <a:noFill/>
        </p:spPr>
      </p:pic>
      <p:sp>
        <p:nvSpPr>
          <p:cNvPr id="19" name="Object 9"/>
          <p:cNvSpPr txBox="1"/>
          <p:nvPr/>
        </p:nvSpPr>
        <p:spPr>
          <a:xfrm>
            <a:off x="200620" y="293511"/>
            <a:ext cx="4980980" cy="13047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7. </a:t>
            </a:r>
            <a:r>
              <a:rPr kumimoji="0" lang="ko-KR" altLang="en-US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일정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4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068" y="2781300"/>
            <a:ext cx="17657863" cy="5448217"/>
            <a:chOff x="1755571" y="3856728"/>
            <a:chExt cx="17657863" cy="54482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5571" y="3856728"/>
              <a:ext cx="17657863" cy="544821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950919" y="3588990"/>
            <a:ext cx="437446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-300" normalizeH="0" baseline="0" noProof="0" dirty="0">
                <a:ln>
                  <a:noFill/>
                </a:ln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988FB7-AFBB-4555-9228-3A82D3024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0" y="4429032"/>
            <a:ext cx="2132471" cy="2132471"/>
          </a:xfrm>
          <a:prstGeom prst="rect">
            <a:avLst/>
          </a:prstGeom>
        </p:spPr>
      </p:pic>
      <p:sp>
        <p:nvSpPr>
          <p:cNvPr id="7" name="Object 21">
            <a:extLst>
              <a:ext uri="{FF2B5EF4-FFF2-40B4-BE49-F238E27FC236}">
                <a16:creationId xmlns:a16="http://schemas.microsoft.com/office/drawing/2014/main" id="{37160FBD-8A5F-4510-9A8E-3E4E6CF0B26E}"/>
              </a:ext>
            </a:extLst>
          </p:cNvPr>
          <p:cNvSpPr txBox="1"/>
          <p:nvPr/>
        </p:nvSpPr>
        <p:spPr>
          <a:xfrm>
            <a:off x="6019800" y="4242792"/>
            <a:ext cx="6654075" cy="27084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0" kern="0" spc="-300" dirty="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n A</a:t>
            </a:r>
            <a:endParaRPr kumimoji="0" lang="en-US" sz="17000" b="0" i="0" u="none" strike="noStrike" kern="0" cap="none" spc="-300" normalizeH="0" baseline="0" noProof="0" dirty="0">
              <a:ln>
                <a:noFill/>
              </a:ln>
              <a:solidFill>
                <a:srgbClr val="7E421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585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068" y="2856454"/>
            <a:ext cx="17657864" cy="5448217"/>
            <a:chOff x="1755571" y="3856728"/>
            <a:chExt cx="17657864" cy="54482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55571" y="3856728"/>
              <a:ext cx="17657864" cy="544821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601434" y="4076700"/>
            <a:ext cx="508513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어디든 전기차 충전 어댑터</a:t>
            </a:r>
            <a:endParaRPr kumimoji="0" lang="en-US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21"/>
          <p:cNvSpPr txBox="1"/>
          <p:nvPr/>
        </p:nvSpPr>
        <p:spPr>
          <a:xfrm>
            <a:off x="7739060" y="5233241"/>
            <a:ext cx="2809877" cy="938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just">
              <a:defRPr/>
            </a:pPr>
            <a:r>
              <a:rPr lang="en-US" altLang="ko-KR" sz="5500" kern="0" spc="200" dirty="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5500" kern="0" spc="200" dirty="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5500" kern="0" spc="200" dirty="0">
              <a:solidFill>
                <a:srgbClr val="7E421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74144" y="6194940"/>
            <a:ext cx="2132471" cy="2132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90113" y="6896100"/>
            <a:ext cx="16382999" cy="3017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3200">
                <a:latin typeface="맑은 고딕"/>
                <a:ea typeface="맑은 고딕"/>
              </a:rPr>
              <a:t>전기차 충전 어댑터를 </a:t>
            </a:r>
            <a:r>
              <a:rPr lang="en-US" altLang="ko-KR" sz="3200">
                <a:latin typeface="맑은 고딕"/>
                <a:ea typeface="맑은 고딕"/>
              </a:rPr>
              <a:t>220V </a:t>
            </a:r>
            <a:r>
              <a:rPr lang="ko-KR" altLang="en-US" sz="3200">
                <a:latin typeface="맑은 고딕"/>
                <a:ea typeface="맑은 고딕"/>
              </a:rPr>
              <a:t>단자에 간단하게 부착함으로써 언제 어디서나 쉽고 간편하게 전기차 충전소를 구축할 수 있고</a:t>
            </a:r>
            <a:r>
              <a:rPr lang="en-US" altLang="ko-KR" sz="3200">
                <a:latin typeface="맑은 고딕"/>
                <a:ea typeface="맑은 고딕"/>
              </a:rPr>
              <a:t>, </a:t>
            </a:r>
            <a:r>
              <a:rPr lang="ko-KR" altLang="en-US" sz="3200">
                <a:latin typeface="맑은 고딕"/>
                <a:ea typeface="맑은 고딕"/>
              </a:rPr>
              <a:t>전력차단기능을 탑재하여 도전</a:t>
            </a:r>
            <a:r>
              <a:rPr lang="en-US" altLang="ko-KR" sz="3200">
                <a:latin typeface="맑은 고딕"/>
                <a:ea typeface="맑은 고딕"/>
              </a:rPr>
              <a:t>(</a:t>
            </a:r>
            <a:r>
              <a:rPr lang="ko-KR" altLang="en-US" sz="3200">
                <a:latin typeface="맑은 고딕"/>
                <a:ea typeface="맑은 고딕"/>
              </a:rPr>
              <a:t> 盜電 </a:t>
            </a:r>
            <a:r>
              <a:rPr lang="en-US" altLang="ko-KR" sz="3200">
                <a:latin typeface="맑은 고딕"/>
                <a:ea typeface="맑은 고딕"/>
              </a:rPr>
              <a:t>) </a:t>
            </a:r>
            <a:r>
              <a:rPr lang="ko-KR" altLang="en-US" sz="3200">
                <a:latin typeface="맑은 고딕"/>
                <a:ea typeface="맑은 고딕"/>
              </a:rPr>
              <a:t>행위를 방지한다</a:t>
            </a:r>
            <a:r>
              <a:rPr lang="en-US" altLang="ko-KR" sz="3200">
                <a:latin typeface="맑은 고딕"/>
                <a:ea typeface="맑은 고딕"/>
              </a:rPr>
              <a:t>. </a:t>
            </a:r>
            <a:r>
              <a:rPr lang="ko-KR" altLang="en-US" sz="3200">
                <a:latin typeface="맑은 고딕"/>
                <a:ea typeface="맑은 고딕"/>
              </a:rPr>
              <a:t>앱을 통해 전력사용량 측정과 충전량 확인 및 알람과 같은 기능을 사용할 수 있다</a:t>
            </a:r>
            <a:r>
              <a:rPr lang="en-US" altLang="ko-KR" sz="3200">
                <a:latin typeface="맑은 고딕"/>
                <a:ea typeface="맑은 고딕"/>
              </a:rPr>
              <a:t>. NFC  </a:t>
            </a:r>
            <a:r>
              <a:rPr lang="ko-KR" altLang="en-US" sz="3200">
                <a:latin typeface="맑은 고딕"/>
                <a:ea typeface="맑은 고딕"/>
              </a:rPr>
              <a:t>결제 시스템을 탑재하여 전기 제공자와 사용자 사이의 공정한 거래가 가능하도록 도와준다</a:t>
            </a:r>
            <a:r>
              <a:rPr lang="en-US" altLang="ko-KR" sz="3200">
                <a:latin typeface="맑은 고딕"/>
                <a:ea typeface="맑은 고딕"/>
              </a:rPr>
              <a:t>.</a:t>
            </a:r>
            <a:endParaRPr lang="en-US" altLang="ko-KR" sz="3200">
              <a:latin typeface="맑은 고딕"/>
              <a:ea typeface="맑은 고딕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200620" y="293511"/>
            <a:ext cx="4676180" cy="6951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2. 3 </a:t>
            </a:r>
            <a:r>
              <a:rPr kumimoji="0" lang="ko-KR" altLang="en-US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작품 개요</a:t>
            </a:r>
            <a:endParaRPr kumimoji="0" lang="ko-KR" altLang="en-US" sz="4000" b="0" i="0" u="none" strike="noStrike" kern="0" cap="none" spc="-300" normalizeH="0" baseline="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2" name="오른쪽 중괄호 1"/>
          <p:cNvSpPr/>
          <p:nvPr/>
        </p:nvSpPr>
        <p:spPr>
          <a:xfrm>
            <a:off x="17591904" y="6555044"/>
            <a:ext cx="381000" cy="2839083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2" name="오른쪽 중괄호 11"/>
          <p:cNvSpPr/>
          <p:nvPr/>
        </p:nvSpPr>
        <p:spPr>
          <a:xfrm rot="10800000">
            <a:off x="190323" y="6555045"/>
            <a:ext cx="381000" cy="2839083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25" name="그림 10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3400" y="1104900"/>
            <a:ext cx="9806941" cy="807720"/>
          </a:xfrm>
          <a:prstGeom prst="rect">
            <a:avLst/>
          </a:prstGeom>
          <a:scene3d>
            <a:camera prst="isometricRightUp" fov="0">
              <a:rot lat="2100000" lon="20700000" rev="0"/>
            </a:camera>
            <a:lightRig rig="threePt" dir="t"/>
          </a:scene3d>
        </p:spPr>
      </p:pic>
      <p:pic>
        <p:nvPicPr>
          <p:cNvPr id="26" name="그림 10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400" y="1455420"/>
            <a:ext cx="9860281" cy="5212079"/>
          </a:xfrm>
          <a:prstGeom prst="rect">
            <a:avLst/>
          </a:prstGeom>
          <a:scene3d>
            <a:camera prst="isometricRightUp" fov="0">
              <a:rot lat="2100000" lon="20700000" rev="0"/>
            </a:camera>
            <a:lightRig rig="threePt" dir="t"/>
          </a:scene3d>
        </p:spPr>
      </p:pic>
      <p:pic>
        <p:nvPicPr>
          <p:cNvPr id="27" name="그림 10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5400" y="2324100"/>
            <a:ext cx="6019800" cy="1516338"/>
          </a:xfrm>
          <a:prstGeom prst="rect">
            <a:avLst/>
          </a:prstGeom>
          <a:scene3d>
            <a:camera prst="isometricRightUp" fov="0">
              <a:rot lat="2100000" lon="20700000" rev="0"/>
            </a:camera>
            <a:lightRig rig="threePt" dir="t"/>
          </a:scene3d>
        </p:spPr>
      </p:pic>
      <p:pic>
        <p:nvPicPr>
          <p:cNvPr id="28" name="그림 100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6860" y="3238500"/>
            <a:ext cx="5615940" cy="1310639"/>
          </a:xfrm>
          <a:prstGeom prst="rect">
            <a:avLst/>
          </a:prstGeom>
          <a:scene3d>
            <a:camera prst="isometricRightUp" fov="0">
              <a:rot lat="2100000" lon="20700000" rev="0"/>
            </a:camera>
            <a:lightRig rig="threePt" dir="t"/>
          </a:scene3d>
        </p:spPr>
      </p:pic>
      <p:pic>
        <p:nvPicPr>
          <p:cNvPr id="29" name="그림 100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81200" y="4191000"/>
            <a:ext cx="5067300" cy="1714500"/>
          </a:xfrm>
          <a:prstGeom prst="rect">
            <a:avLst/>
          </a:prstGeom>
          <a:scene3d>
            <a:camera prst="isometricRightUp" fov="0">
              <a:rot lat="2100000" lon="20700000" rev="0"/>
            </a:camera>
            <a:lightRig rig="threePt" dir="t"/>
          </a:scene3d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41520" y="4389120"/>
            <a:ext cx="5516880" cy="2430780"/>
          </a:xfrm>
          <a:prstGeom prst="rect">
            <a:avLst/>
          </a:prstGeom>
          <a:scene3d>
            <a:camera prst="isometricRightUp" fov="0">
              <a:rot lat="2100000" lon="20700000" rev="0"/>
            </a:camera>
            <a:lightRig rig="threePt" dir="t"/>
          </a:scene3d>
        </p:spPr>
      </p:pic>
      <p:pic>
        <p:nvPicPr>
          <p:cNvPr id="31" name="그림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59628" y="1574909"/>
            <a:ext cx="6637772" cy="1739790"/>
          </a:xfrm>
          <a:prstGeom prst="rect">
            <a:avLst/>
          </a:prstGeom>
          <a:scene3d>
            <a:camera prst="isometricLeftDown" fov="0">
              <a:rot lat="2100000" lon="1500000" rev="0"/>
            </a:camera>
            <a:lightRig rig="threePt" dir="t"/>
          </a:scene3d>
        </p:spPr>
      </p:pic>
      <p:pic>
        <p:nvPicPr>
          <p:cNvPr id="32" name="그림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34600" y="3288863"/>
            <a:ext cx="7620000" cy="2692836"/>
          </a:xfrm>
          <a:prstGeom prst="rect">
            <a:avLst/>
          </a:prstGeom>
          <a:scene3d>
            <a:camera prst="isometricLeftDown" fov="0">
              <a:rot lat="2100000" lon="150000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19200" y="2148424"/>
            <a:ext cx="15472024" cy="68050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200620" y="293511"/>
            <a:ext cx="3152180" cy="13047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2. </a:t>
            </a: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4 </a:t>
            </a:r>
            <a:r>
              <a:rPr lang="ko-KR" altLang="en-US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수행 목표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4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40721" y="3315159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7E4218"/>
                </a:solidFill>
                <a:latin typeface="맑은 고딕"/>
                <a:ea typeface="맑은 고딕"/>
              </a:rPr>
              <a:t>1. </a:t>
            </a:r>
            <a:r>
              <a:rPr lang="ko-KR" altLang="en-US" sz="2800">
                <a:solidFill>
                  <a:srgbClr val="7E4218"/>
                </a:solidFill>
                <a:latin typeface="맑은 고딕"/>
                <a:ea typeface="맑은 고딕"/>
              </a:rPr>
              <a:t>충전공간의 효율화</a:t>
            </a:r>
            <a:endParaRPr lang="en-US" altLang="ko-KR" sz="2800"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50845" y="4404836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7E4218"/>
                </a:solidFill>
                <a:latin typeface="맑은 고딕"/>
                <a:ea typeface="맑은 고딕"/>
              </a:rPr>
              <a:t>2. </a:t>
            </a:r>
            <a:r>
              <a:rPr lang="ko-KR" altLang="en-US" sz="2800">
                <a:solidFill>
                  <a:srgbClr val="7E4218"/>
                </a:solidFill>
                <a:latin typeface="맑은 고딕"/>
                <a:ea typeface="맑은 고딕"/>
              </a:rPr>
              <a:t>설치방법의 간편화</a:t>
            </a:r>
            <a:endParaRPr lang="en-US" altLang="ko-KR" sz="280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06721" y="6302614"/>
            <a:ext cx="3712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rgbClr val="7E4218"/>
                </a:solidFill>
                <a:latin typeface="맑은 고딕"/>
                <a:ea typeface="맑은 고딕"/>
              </a:rPr>
              <a:t>4. </a:t>
            </a:r>
            <a:r>
              <a:rPr lang="ko-KR" altLang="en-US" sz="2800">
                <a:solidFill>
                  <a:srgbClr val="7E4218"/>
                </a:solidFill>
                <a:latin typeface="맑은 고딕"/>
                <a:ea typeface="맑은 고딕"/>
              </a:rPr>
              <a:t>사용자 접근성 향상</a:t>
            </a:r>
            <a:endParaRPr lang="en-US" altLang="ko-KR" sz="280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179679" y="3315159"/>
            <a:ext cx="4684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rgbClr val="7E4218"/>
                </a:solidFill>
                <a:latin typeface="맑은 고딕"/>
                <a:ea typeface="맑은 고딕"/>
              </a:rPr>
              <a:t>3. </a:t>
            </a:r>
            <a:r>
              <a:rPr lang="ko-KR" altLang="en-US" sz="2800">
                <a:solidFill>
                  <a:srgbClr val="7E4218"/>
                </a:solidFill>
                <a:latin typeface="맑은 고딕"/>
                <a:ea typeface="맑은 고딕"/>
              </a:rPr>
              <a:t>전기 도난 방지 전원 제어</a:t>
            </a:r>
            <a:endParaRPr lang="en-US" altLang="ko-KR" sz="2800">
              <a:solidFill>
                <a:srgbClr val="7E4218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41283" y="7138748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7E4218"/>
                </a:solidFill>
                <a:latin typeface="맑은 고딕"/>
                <a:ea typeface="맑은 고딕"/>
              </a:rPr>
              <a:t>5. </a:t>
            </a:r>
            <a:r>
              <a:rPr lang="ko-KR" altLang="en-US" sz="2800">
                <a:solidFill>
                  <a:srgbClr val="7E4218"/>
                </a:solidFill>
                <a:latin typeface="맑은 고딕"/>
                <a:ea typeface="맑은 고딕"/>
              </a:rPr>
              <a:t>전력사용의 투명성</a:t>
            </a:r>
            <a:endParaRPr lang="en-US" altLang="ko-KR" sz="2800"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354954" y="6325950"/>
            <a:ext cx="2509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rgbClr val="7E4218"/>
                </a:solidFill>
                <a:latin typeface="맑은 고딕"/>
                <a:ea typeface="맑은 고딕"/>
              </a:rPr>
              <a:t>6. </a:t>
            </a:r>
            <a:r>
              <a:rPr lang="ko-KR" altLang="en-US" sz="2800">
                <a:solidFill>
                  <a:srgbClr val="7E4218"/>
                </a:solidFill>
                <a:latin typeface="맑은 고딕"/>
                <a:ea typeface="맑은 고딕"/>
              </a:rPr>
              <a:t>결제 간편화</a:t>
            </a:r>
            <a:endParaRPr lang="en-US" altLang="ko-KR" sz="2800">
              <a:latin typeface="맑은 고딕"/>
              <a:ea typeface="맑은 고딕"/>
            </a:endParaRPr>
          </a:p>
        </p:txBody>
      </p:sp>
      <p:grpSp>
        <p:nvGrpSpPr>
          <p:cNvPr id="19" name="그룹 1007"/>
          <p:cNvGrpSpPr/>
          <p:nvPr/>
        </p:nvGrpSpPr>
        <p:grpSpPr>
          <a:xfrm>
            <a:off x="2057400" y="4069062"/>
            <a:ext cx="13806575" cy="82231"/>
            <a:chOff x="2710984" y="5472333"/>
            <a:chExt cx="13806575" cy="82231"/>
          </a:xfrm>
        </p:grpSpPr>
        <p:pic>
          <p:nvPicPr>
            <p:cNvPr id="20" name="Object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710984" y="5472333"/>
              <a:ext cx="13806575" cy="82231"/>
            </a:xfrm>
            <a:prstGeom prst="rect">
              <a:avLst/>
            </a:prstGeom>
          </p:spPr>
        </p:pic>
      </p:grpSp>
      <p:grpSp>
        <p:nvGrpSpPr>
          <p:cNvPr id="21" name="그룹 1007"/>
          <p:cNvGrpSpPr/>
          <p:nvPr/>
        </p:nvGrpSpPr>
        <p:grpSpPr>
          <a:xfrm>
            <a:off x="1946832" y="7056517"/>
            <a:ext cx="13806575" cy="82231"/>
            <a:chOff x="2710984" y="5472333"/>
            <a:chExt cx="13806575" cy="82231"/>
          </a:xfrm>
        </p:grpSpPr>
        <p:pic>
          <p:nvPicPr>
            <p:cNvPr id="22" name="Object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710984" y="5472333"/>
              <a:ext cx="13806575" cy="82231"/>
            </a:xfrm>
            <a:prstGeom prst="rect">
              <a:avLst/>
            </a:prstGeom>
          </p:spPr>
        </p:pic>
      </p:grpSp>
      <p:grpSp>
        <p:nvGrpSpPr>
          <p:cNvPr id="23" name="그룹 1008"/>
          <p:cNvGrpSpPr/>
          <p:nvPr/>
        </p:nvGrpSpPr>
        <p:grpSpPr>
          <a:xfrm>
            <a:off x="3899703" y="4045739"/>
            <a:ext cx="125090" cy="125090"/>
            <a:chOff x="4239842" y="5450904"/>
            <a:chExt cx="125090" cy="125090"/>
          </a:xfrm>
        </p:grpSpPr>
        <p:pic>
          <p:nvPicPr>
            <p:cNvPr id="24" name="Object 2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39842" y="5450904"/>
              <a:ext cx="125090" cy="125090"/>
            </a:xfrm>
            <a:prstGeom prst="rect">
              <a:avLst/>
            </a:prstGeom>
          </p:spPr>
        </p:pic>
      </p:grpSp>
      <p:grpSp>
        <p:nvGrpSpPr>
          <p:cNvPr id="25" name="그룹 1008"/>
          <p:cNvGrpSpPr/>
          <p:nvPr/>
        </p:nvGrpSpPr>
        <p:grpSpPr>
          <a:xfrm>
            <a:off x="8898142" y="4069062"/>
            <a:ext cx="125090" cy="125090"/>
            <a:chOff x="4239842" y="5450904"/>
            <a:chExt cx="125090" cy="1250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39842" y="5450904"/>
              <a:ext cx="125090" cy="125090"/>
            </a:xfrm>
            <a:prstGeom prst="rect">
              <a:avLst/>
            </a:prstGeom>
          </p:spPr>
        </p:pic>
      </p:grpSp>
      <p:grpSp>
        <p:nvGrpSpPr>
          <p:cNvPr id="27" name="그룹 1008"/>
          <p:cNvGrpSpPr/>
          <p:nvPr/>
        </p:nvGrpSpPr>
        <p:grpSpPr>
          <a:xfrm>
            <a:off x="13966216" y="4067331"/>
            <a:ext cx="125090" cy="125090"/>
            <a:chOff x="4239842" y="5450904"/>
            <a:chExt cx="125090" cy="125090"/>
          </a:xfrm>
        </p:grpSpPr>
        <p:pic>
          <p:nvPicPr>
            <p:cNvPr id="28" name="Object 2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39842" y="5450904"/>
              <a:ext cx="125090" cy="125090"/>
            </a:xfrm>
            <a:prstGeom prst="rect">
              <a:avLst/>
            </a:prstGeom>
          </p:spPr>
        </p:pic>
      </p:grpSp>
      <p:grpSp>
        <p:nvGrpSpPr>
          <p:cNvPr id="29" name="그룹 1008"/>
          <p:cNvGrpSpPr/>
          <p:nvPr/>
        </p:nvGrpSpPr>
        <p:grpSpPr>
          <a:xfrm>
            <a:off x="3970670" y="7035087"/>
            <a:ext cx="125090" cy="125090"/>
            <a:chOff x="4239842" y="5450904"/>
            <a:chExt cx="125090" cy="125090"/>
          </a:xfrm>
        </p:grpSpPr>
        <p:pic>
          <p:nvPicPr>
            <p:cNvPr id="30" name="Object 2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39842" y="5450904"/>
              <a:ext cx="125090" cy="125090"/>
            </a:xfrm>
            <a:prstGeom prst="rect">
              <a:avLst/>
            </a:prstGeom>
          </p:spPr>
        </p:pic>
      </p:grpSp>
      <p:grpSp>
        <p:nvGrpSpPr>
          <p:cNvPr id="31" name="그룹 1008"/>
          <p:cNvGrpSpPr/>
          <p:nvPr/>
        </p:nvGrpSpPr>
        <p:grpSpPr>
          <a:xfrm>
            <a:off x="8898142" y="7020086"/>
            <a:ext cx="125090" cy="125090"/>
            <a:chOff x="4239842" y="5450904"/>
            <a:chExt cx="125090" cy="125090"/>
          </a:xfrm>
        </p:grpSpPr>
        <p:pic>
          <p:nvPicPr>
            <p:cNvPr id="32" name="Object 2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39842" y="5450904"/>
              <a:ext cx="125090" cy="125090"/>
            </a:xfrm>
            <a:prstGeom prst="rect">
              <a:avLst/>
            </a:prstGeom>
          </p:spPr>
        </p:pic>
      </p:grpSp>
      <p:grpSp>
        <p:nvGrpSpPr>
          <p:cNvPr id="33" name="그룹 1008"/>
          <p:cNvGrpSpPr/>
          <p:nvPr/>
        </p:nvGrpSpPr>
        <p:grpSpPr>
          <a:xfrm>
            <a:off x="14091306" y="7037069"/>
            <a:ext cx="125090" cy="125090"/>
            <a:chOff x="4239842" y="5450904"/>
            <a:chExt cx="125090" cy="125090"/>
          </a:xfrm>
        </p:grpSpPr>
        <p:pic>
          <p:nvPicPr>
            <p:cNvPr id="34" name="Object 2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39842" y="5450904"/>
              <a:ext cx="125090" cy="1250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068" y="2781300"/>
            <a:ext cx="17657864" cy="5448217"/>
            <a:chOff x="1755571" y="3856728"/>
            <a:chExt cx="17657864" cy="54482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55571" y="3856728"/>
              <a:ext cx="17657864" cy="544821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465629" y="4918186"/>
            <a:ext cx="5356739" cy="11541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6900" kern="0" spc="-300" dirty="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6900" kern="0" spc="-300" dirty="0">
                <a:solidFill>
                  <a:srgbClr val="7E42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설명</a:t>
            </a:r>
            <a:endParaRPr lang="en-US" sz="6900" kern="0" spc="-300" dirty="0">
              <a:solidFill>
                <a:srgbClr val="7E421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4200" y="4429032"/>
            <a:ext cx="2132471" cy="2132471"/>
          </a:xfrm>
          <a:prstGeom prst="rect">
            <a:avLst/>
          </a:prstGeom>
        </p:spPr>
      </p:pic>
      <p:sp>
        <p:nvSpPr>
          <p:cNvPr id="7" name="Object 20">
            <a:extLst>
              <a:ext uri="{FF2B5EF4-FFF2-40B4-BE49-F238E27FC236}">
                <a16:creationId xmlns:a16="http://schemas.microsoft.com/office/drawing/2014/main" id="{39AD54EB-190A-4A6A-8A84-F8D0FFCB6628}"/>
              </a:ext>
            </a:extLst>
          </p:cNvPr>
          <p:cNvSpPr txBox="1"/>
          <p:nvPr/>
        </p:nvSpPr>
        <p:spPr>
          <a:xfrm>
            <a:off x="6601434" y="4076700"/>
            <a:ext cx="508513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7E421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어디든 전기차 충전 어댑터</a:t>
            </a:r>
            <a:endParaRPr kumimoji="0" lang="en-US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4340614" y="2868704"/>
            <a:ext cx="1135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 - </a:t>
            </a:r>
            <a:r>
              <a:rPr lang="en-US" altLang="ko-KR" sz="3200">
                <a:solidFill>
                  <a:srgbClr val="7E4218"/>
                </a:solidFill>
                <a:latin typeface="맑은 고딕"/>
                <a:ea typeface="맑은 고딕"/>
              </a:rPr>
              <a:t>NFC</a:t>
            </a:r>
          </a:p>
          <a:p>
            <a:pPr lvl="0" algn="just"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NFC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카드와 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NFC  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센서를 통한 결제 시스템</a:t>
            </a:r>
            <a:endParaRPr kumimoji="0" lang="en-US" altLang="ko-KR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200620" y="293511"/>
            <a:ext cx="5514380" cy="13047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3. 1 </a:t>
            </a:r>
            <a:r>
              <a:rPr lang="ko-KR" altLang="en-US" sz="4000" kern="0" spc="-300">
                <a:solidFill>
                  <a:srgbClr val="7E4218"/>
                </a:solidFill>
                <a:latin typeface="맑은 고딕"/>
                <a:ea typeface="맑은 고딕"/>
              </a:rPr>
              <a:t>작품 제작 핵심기술</a:t>
            </a:r>
          </a:p>
          <a:p>
            <a:pPr lvl="0">
              <a:defRPr/>
            </a:pPr>
            <a:endParaRPr lang="en-US" sz="4000">
              <a:latin typeface="맑은 고딕"/>
              <a:ea typeface="맑은 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2024509"/>
            <a:ext cx="2765608" cy="27656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25804" y="5824955"/>
            <a:ext cx="2765609" cy="276560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237533" y="6422929"/>
            <a:ext cx="109807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- 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전력측정</a:t>
            </a:r>
          </a:p>
          <a:p>
            <a:pPr lvl="0" algn="just">
              <a:defRPr/>
            </a:pPr>
            <a:r>
              <a:rPr lang="en-US" altLang="ko-KR" sz="3200">
                <a:solidFill>
                  <a:srgbClr val="7E4218"/>
                </a:solidFill>
                <a:latin typeface="맑은 고딕"/>
                <a:ea typeface="맑은 고딕"/>
              </a:rPr>
              <a:t>220V </a:t>
            </a:r>
            <a:r>
              <a:rPr lang="ko-KR" altLang="en-US" sz="3200">
                <a:solidFill>
                  <a:srgbClr val="7E4218"/>
                </a:solidFill>
                <a:latin typeface="맑은 고딕"/>
                <a:ea typeface="맑은 고딕"/>
              </a:rPr>
              <a:t>단자에서 출력되는 전기를 측정하여 전력 사용량을 계산</a:t>
            </a:r>
            <a:r>
              <a:rPr lang="en-US" altLang="ko-KR" sz="3200">
                <a:solidFill>
                  <a:srgbClr val="7E4218"/>
                </a:solidFill>
                <a:latin typeface="맑은 고딕"/>
                <a:ea typeface="맑은 고딕"/>
              </a:rPr>
              <a:t>, </a:t>
            </a:r>
            <a:r>
              <a:rPr lang="ko-KR" altLang="en-US" sz="3200">
                <a:solidFill>
                  <a:srgbClr val="7E4218"/>
                </a:solidFill>
                <a:latin typeface="맑은 고딕"/>
                <a:ea typeface="맑은 고딕"/>
              </a:rPr>
              <a:t>측정된 전기량은 결제에 필요한 데이터로 사용</a:t>
            </a:r>
            <a:endParaRPr kumimoji="0" lang="en-US" altLang="ko-KR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9"/>
          <p:cNvSpPr txBox="1"/>
          <p:nvPr/>
        </p:nvSpPr>
        <p:spPr>
          <a:xfrm>
            <a:off x="200620" y="293511"/>
            <a:ext cx="5514380" cy="13047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3. 2 </a:t>
            </a:r>
            <a:r>
              <a:rPr kumimoji="0" lang="ko-KR" altLang="en-US" sz="4000" b="0" i="0" u="none" strike="noStrike" kern="0" cap="none" spc="-300" normalizeH="0" baseline="0">
                <a:solidFill>
                  <a:srgbClr val="7E4218"/>
                </a:solidFill>
                <a:effectLst/>
                <a:uLnTx/>
                <a:uFillTx/>
                <a:latin typeface="맑은 고딕"/>
                <a:ea typeface="맑은 고딕"/>
              </a:rPr>
              <a:t>시스템 구성도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4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38200" y="290047"/>
            <a:ext cx="16611600" cy="9686187"/>
            <a:chOff x="-701548" y="116586"/>
            <a:chExt cx="15333309" cy="680384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89926" y="2535464"/>
              <a:ext cx="1733016" cy="178480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1924888" y="2535465"/>
              <a:ext cx="2396108" cy="178480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8322012" y="832517"/>
              <a:ext cx="2396108" cy="1784802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4877016" y="2269081"/>
              <a:ext cx="2279757" cy="2220370"/>
              <a:chOff x="4877010" y="2269044"/>
              <a:chExt cx="2279757" cy="2220370"/>
            </a:xfrm>
          </p:grpSpPr>
          <p:pic>
            <p:nvPicPr>
              <p:cNvPr id="81" name="그림 8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10800442">
                <a:off x="4877010" y="2988158"/>
                <a:ext cx="879415" cy="879415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18900000">
                <a:off x="6277352" y="2269044"/>
                <a:ext cx="879415" cy="879415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2700000">
                <a:off x="6191253" y="3609999"/>
                <a:ext cx="879415" cy="879415"/>
              </a:xfrm>
              <a:prstGeom prst="rect">
                <a:avLst/>
              </a:prstGeom>
            </p:spPr>
          </p:pic>
        </p:grp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587981" y="2894038"/>
              <a:ext cx="1069924" cy="106992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584760" y="4678325"/>
              <a:ext cx="1193179" cy="119317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409600" y="1052703"/>
              <a:ext cx="1248306" cy="106992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701548" y="2848638"/>
              <a:ext cx="1343139" cy="119299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61038" y="2894038"/>
              <a:ext cx="1069923" cy="1069923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006324" y="1052703"/>
              <a:ext cx="1080135" cy="1080135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600802" y="116586"/>
              <a:ext cx="648081" cy="648081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600802" y="944689"/>
              <a:ext cx="540067" cy="540067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600802" y="1736788"/>
              <a:ext cx="540068" cy="54006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572467" y="2595669"/>
              <a:ext cx="596738" cy="59673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595575" y="4784241"/>
              <a:ext cx="545295" cy="54529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600802" y="3665593"/>
              <a:ext cx="596738" cy="596738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600802" y="5805297"/>
              <a:ext cx="596738" cy="596738"/>
            </a:xfrm>
            <a:prstGeom prst="rect">
              <a:avLst/>
            </a:prstGeom>
          </p:spPr>
        </p:pic>
        <p:grpSp>
          <p:nvGrpSpPr>
            <p:cNvPr id="37" name="그룹 36"/>
            <p:cNvGrpSpPr/>
            <p:nvPr/>
          </p:nvGrpSpPr>
          <p:grpSpPr>
            <a:xfrm>
              <a:off x="3617390" y="1228220"/>
              <a:ext cx="2211860" cy="1534955"/>
              <a:chOff x="3535170" y="1274109"/>
              <a:chExt cx="2211860" cy="1534955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535170" y="1274109"/>
                <a:ext cx="2211860" cy="1534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16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NFC </a:t>
                </a: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리더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스마트폰에 내장되어 있는 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NFC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기능을 활용하거나 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NFC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카드와의 접촉으로 사용자의 포인트로 간편 결제가 진행됩니다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.</a:t>
                </a:r>
              </a:p>
            </p:txBody>
          </p:sp>
          <p:cxnSp>
            <p:nvCxnSpPr>
              <p:cNvPr id="80" name="직선 연결선 79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38" name="그룹 37"/>
            <p:cNvGrpSpPr/>
            <p:nvPr/>
          </p:nvGrpSpPr>
          <p:grpSpPr>
            <a:xfrm>
              <a:off x="484162" y="3183543"/>
              <a:ext cx="2296173" cy="1534954"/>
              <a:chOff x="3055795" y="1383881"/>
              <a:chExt cx="2296174" cy="1534953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3055795" y="1383881"/>
                <a:ext cx="2296174" cy="1534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16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전력차단 회로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허가되지 않은 사용자가 전기를 사용하지 못하도록 아두이노로 제어되는 전력 차단회로가 작동하게 됩니다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.</a:t>
                </a:r>
              </a:p>
            </p:txBody>
          </p:sp>
          <p:cxnSp>
            <p:nvCxnSpPr>
              <p:cNvPr id="78" name="직선 연결선 77"/>
              <p:cNvCxnSpPr/>
              <p:nvPr/>
            </p:nvCxnSpPr>
            <p:spPr>
              <a:xfrm>
                <a:off x="3277474" y="143031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39" name="그룹 38"/>
            <p:cNvGrpSpPr/>
            <p:nvPr/>
          </p:nvGrpSpPr>
          <p:grpSpPr>
            <a:xfrm>
              <a:off x="3317113" y="3074142"/>
              <a:ext cx="1841451" cy="707447"/>
              <a:chOff x="3234896" y="1271273"/>
              <a:chExt cx="1841451" cy="707447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3234896" y="1271273"/>
                <a:ext cx="1841451" cy="707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0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어디든 전기차 어댑터</a:t>
                </a:r>
              </a:p>
            </p:txBody>
          </p:sp>
          <p:cxnSp>
            <p:nvCxnSpPr>
              <p:cNvPr id="76" name="직선 연결선 75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40" name="그룹 39"/>
            <p:cNvGrpSpPr/>
            <p:nvPr/>
          </p:nvGrpSpPr>
          <p:grpSpPr>
            <a:xfrm>
              <a:off x="3657921" y="4782659"/>
              <a:ext cx="2357300" cy="1093327"/>
              <a:chOff x="3575685" y="1167368"/>
              <a:chExt cx="2357301" cy="1093327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577106" y="1167368"/>
                <a:ext cx="2355880" cy="1093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4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전력사용량 측정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전력 측정 센서를 통해 현재 출력되는 전력량을 계산합니다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.</a:t>
                </a:r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41" name="그룹 40"/>
            <p:cNvGrpSpPr/>
            <p:nvPr/>
          </p:nvGrpSpPr>
          <p:grpSpPr>
            <a:xfrm>
              <a:off x="6759458" y="2952466"/>
              <a:ext cx="2159490" cy="1179078"/>
              <a:chOff x="3575685" y="1152795"/>
              <a:chExt cx="2159490" cy="1179078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3643465" y="1152795"/>
                <a:ext cx="2091710" cy="1179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4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DB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사용자 및 관리자 데이터를 서버에 저장하여 관리합니다</a:t>
                </a:r>
                <a:r>
                  <a:rPr kumimoji="0" lang="en-US" altLang="ko-KR" sz="24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.</a:t>
                </a:r>
              </a:p>
            </p:txBody>
          </p:sp>
          <p:cxnSp>
            <p:nvCxnSpPr>
              <p:cNvPr id="72" name="직선 연결선 71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42" name="그룹 41"/>
            <p:cNvGrpSpPr/>
            <p:nvPr/>
          </p:nvGrpSpPr>
          <p:grpSpPr>
            <a:xfrm>
              <a:off x="8004026" y="1157626"/>
              <a:ext cx="1368172" cy="601956"/>
              <a:chOff x="3575685" y="1203673"/>
              <a:chExt cx="1368171" cy="601956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3669192" y="1203673"/>
                <a:ext cx="1080135" cy="6019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4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사용자</a:t>
                </a:r>
              </a:p>
            </p:txBody>
          </p:sp>
          <p:cxnSp>
            <p:nvCxnSpPr>
              <p:cNvPr id="70" name="직선 연결선 69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43" name="그룹 42"/>
            <p:cNvGrpSpPr/>
            <p:nvPr/>
          </p:nvGrpSpPr>
          <p:grpSpPr>
            <a:xfrm>
              <a:off x="8004037" y="4923523"/>
              <a:ext cx="1844932" cy="643134"/>
              <a:chOff x="3575685" y="1259366"/>
              <a:chExt cx="1844932" cy="643134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3723298" y="1259366"/>
                <a:ext cx="1697319" cy="643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18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관리자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200" b="0" i="0" u="none" strike="noStrike" kern="1200" cap="none" spc="0" normalizeH="0" baseline="0">
                  <a:solidFill>
                    <a:srgbClr val="80808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44" name="그룹 43"/>
            <p:cNvGrpSpPr/>
            <p:nvPr/>
          </p:nvGrpSpPr>
          <p:grpSpPr>
            <a:xfrm>
              <a:off x="10388980" y="167325"/>
              <a:ext cx="3184040" cy="836074"/>
              <a:chOff x="3552199" y="1287442"/>
              <a:chExt cx="3184039" cy="836074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552199" y="1287442"/>
                <a:ext cx="3184039" cy="836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16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회원가입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번호판 입력으로 간편 가입을 통해 서비스를 사용할 수 있습니다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.</a:t>
                </a:r>
              </a:p>
            </p:txBody>
          </p:sp>
          <p:cxnSp>
            <p:nvCxnSpPr>
              <p:cNvPr id="66" name="직선 연결선 65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45" name="그룹 44"/>
            <p:cNvGrpSpPr/>
            <p:nvPr/>
          </p:nvGrpSpPr>
          <p:grpSpPr>
            <a:xfrm>
              <a:off x="10359782" y="895790"/>
              <a:ext cx="4271979" cy="921825"/>
              <a:chOff x="3522973" y="1185994"/>
              <a:chExt cx="4271979" cy="921825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3522973" y="1185994"/>
                <a:ext cx="4271979" cy="921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4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현재 충전량 표시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전력 측정 센서로 얻은 정보를 통해 현재까지 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공급받은 전력량을 확인할 수 있습니다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.</a:t>
                </a:r>
              </a:p>
            </p:txBody>
          </p:sp>
          <p:cxnSp>
            <p:nvCxnSpPr>
              <p:cNvPr id="64" name="직선 연결선 63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46" name="그룹 45"/>
            <p:cNvGrpSpPr/>
            <p:nvPr/>
          </p:nvGrpSpPr>
          <p:grpSpPr>
            <a:xfrm>
              <a:off x="10292424" y="1805576"/>
              <a:ext cx="3827076" cy="836074"/>
              <a:chOff x="3455631" y="1303694"/>
              <a:chExt cx="3827077" cy="836075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3455631" y="1303694"/>
                <a:ext cx="3827077" cy="836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16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충전소 맵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서버와 연동되어 있는 어댑터의 위치를 지도 서비스를 통해 확인할 수 있습니다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.</a:t>
                </a:r>
              </a:p>
            </p:txBody>
          </p:sp>
          <p:cxnSp>
            <p:nvCxnSpPr>
              <p:cNvPr id="62" name="직선 연결선 61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47" name="그룹 46"/>
            <p:cNvGrpSpPr/>
            <p:nvPr/>
          </p:nvGrpSpPr>
          <p:grpSpPr>
            <a:xfrm>
              <a:off x="10292424" y="2633539"/>
              <a:ext cx="3806863" cy="836074"/>
              <a:chOff x="3455640" y="1244411"/>
              <a:chExt cx="3806865" cy="836074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3455640" y="1244411"/>
                <a:ext cx="3806865" cy="836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16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고장 신고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고장 확인 시 관리자의 빠른 조치가 이뤄질 수 있도록 고장 신고를 할 수 있습니다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.</a:t>
                </a:r>
              </a:p>
            </p:txBody>
          </p:sp>
          <p:cxnSp>
            <p:nvCxnSpPr>
              <p:cNvPr id="60" name="직선 연결선 59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48" name="그룹 47"/>
            <p:cNvGrpSpPr/>
            <p:nvPr/>
          </p:nvGrpSpPr>
          <p:grpSpPr>
            <a:xfrm>
              <a:off x="10388979" y="3704569"/>
              <a:ext cx="2713459" cy="1016096"/>
              <a:chOff x="3552194" y="1245517"/>
              <a:chExt cx="2713459" cy="101609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3552194" y="1245517"/>
                <a:ext cx="2713459" cy="1016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16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전력 관리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충전기 관리자는 전력 공급을 앱을 통해서 통제할 수 있습니다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.</a:t>
                </a:r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3575681" y="1408603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49" name="그룹 48"/>
            <p:cNvGrpSpPr/>
            <p:nvPr/>
          </p:nvGrpSpPr>
          <p:grpSpPr>
            <a:xfrm>
              <a:off x="10412469" y="5827102"/>
              <a:ext cx="3613980" cy="1093328"/>
              <a:chOff x="3575685" y="1228332"/>
              <a:chExt cx="3613982" cy="1093329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3595928" y="1228332"/>
                <a:ext cx="3593739" cy="109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4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고장 알림 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비정상적인 접근이 감지되거나 사용자가 신고한 정보를 확인하여 신속한 대처가 가능하게 합니다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.</a:t>
                </a:r>
              </a:p>
            </p:txBody>
          </p:sp>
          <p:cxnSp>
            <p:nvCxnSpPr>
              <p:cNvPr id="56" name="직선 연결선 55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50" name="그룹 49"/>
            <p:cNvGrpSpPr/>
            <p:nvPr/>
          </p:nvGrpSpPr>
          <p:grpSpPr>
            <a:xfrm>
              <a:off x="10376042" y="4961032"/>
              <a:ext cx="3593738" cy="919040"/>
              <a:chOff x="3549252" y="1412748"/>
              <a:chExt cx="2607745" cy="919040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3549252" y="1495714"/>
                <a:ext cx="2607745" cy="836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전력사용량</a:t>
                </a:r>
                <a:r>
                  <a:rPr kumimoji="0" lang="en-US" altLang="ko-KR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,</a:t>
                </a:r>
                <a:r>
                  <a:rPr kumimoji="0" lang="ko-KR" altLang="en-US" sz="24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수입 확인</a:t>
                </a:r>
              </a:p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데이터베이스에 입력된 정보를 통해 현재까지 공급한 전력 사용량과 수입액을 확인할 수 있습니다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.</a:t>
                </a:r>
                <a:endPara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cxnSp>
            <p:nvCxnSpPr>
              <p:cNvPr id="54" name="직선 연결선 53"/>
              <p:cNvCxnSpPr/>
              <p:nvPr/>
            </p:nvCxnSpPr>
            <p:spPr>
              <a:xfrm>
                <a:off x="3575685" y="1412748"/>
                <a:ext cx="136817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8080">
                    <a:alpha val="100000"/>
                  </a:srgbClr>
                </a:solidFill>
                <a:prstDash val="solid"/>
                <a:miter/>
              </a:ln>
            </p:spPr>
          </p:cxnSp>
        </p:grp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8322012" y="4164487"/>
              <a:ext cx="2396108" cy="1784802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006324" y="4784241"/>
              <a:ext cx="1080135" cy="10801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771</ep:Words>
  <ep:PresentationFormat>사용자 지정</ep:PresentationFormat>
  <ep:Paragraphs>203</ep:Paragraphs>
  <ep:Slides>34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2021-10-22T22:03:10.000</dcterms:created>
  <dc:creator>officegen</dc:creator>
  <cp:lastModifiedBy>dpd25</cp:lastModifiedBy>
  <dcterms:modified xsi:type="dcterms:W3CDTF">2021-12-20T17:25:14.548</dcterms:modified>
  <cp:revision>263</cp:revision>
  <dc:title>PowerPoint 프레젠테이션</dc:title>
  <cp:version>1000.0000.01</cp:version>
</cp:coreProperties>
</file>